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57" r:id="rId3"/>
    <p:sldId id="258" r:id="rId4"/>
    <p:sldId id="260" r:id="rId5"/>
    <p:sldId id="261" r:id="rId6"/>
    <p:sldId id="262" r:id="rId7"/>
    <p:sldId id="263" r:id="rId8"/>
    <p:sldId id="266" r:id="rId9"/>
    <p:sldId id="267" r:id="rId10"/>
    <p:sldId id="268" r:id="rId11"/>
    <p:sldId id="265" r:id="rId12"/>
    <p:sldId id="270" r:id="rId13"/>
    <p:sldId id="271" r:id="rId14"/>
    <p:sldId id="269" r:id="rId15"/>
    <p:sldId id="272" r:id="rId16"/>
    <p:sldId id="264" r:id="rId17"/>
    <p:sldId id="273" r:id="rId18"/>
    <p:sldId id="285" r:id="rId19"/>
    <p:sldId id="286" r:id="rId20"/>
    <p:sldId id="287" r:id="rId21"/>
    <p:sldId id="288" r:id="rId22"/>
    <p:sldId id="274" r:id="rId23"/>
    <p:sldId id="275" r:id="rId24"/>
    <p:sldId id="276" r:id="rId25"/>
    <p:sldId id="277" r:id="rId26"/>
    <p:sldId id="278" r:id="rId27"/>
    <p:sldId id="279" r:id="rId28"/>
    <p:sldId id="280" r:id="rId29"/>
    <p:sldId id="281" r:id="rId30"/>
    <p:sldId id="282" r:id="rId31"/>
    <p:sldId id="283" r:id="rId32"/>
    <p:sldId id="291" r:id="rId33"/>
    <p:sldId id="293" r:id="rId34"/>
    <p:sldId id="289" r:id="rId35"/>
    <p:sldId id="290" r:id="rId36"/>
    <p:sldId id="294" r:id="rId37"/>
    <p:sldId id="295" r:id="rId38"/>
    <p:sldId id="296" r:id="rId39"/>
    <p:sldId id="297" r:id="rId40"/>
    <p:sldId id="298" r:id="rId41"/>
    <p:sldId id="299" r:id="rId42"/>
    <p:sldId id="292" r:id="rId43"/>
    <p:sldId id="30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64247"/>
  </p:normalViewPr>
  <p:slideViewPr>
    <p:cSldViewPr snapToGrid="0">
      <p:cViewPr varScale="1">
        <p:scale>
          <a:sx n="79" d="100"/>
          <a:sy n="79" d="100"/>
        </p:scale>
        <p:origin x="13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BF574B-8D33-8049-9981-6D7B0255A685}" type="datetimeFigureOut">
              <a:rPr lang="en-US" smtClean="0"/>
              <a:t>12/14/25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31BEAB-97F3-3947-9456-408471F0DCEB}" type="slidenum">
              <a:rPr lang="en-US" smtClean="0"/>
              <a:t>‹#›</a:t>
            </a:fld>
            <a:endParaRPr lang="en-US"/>
          </a:p>
        </p:txBody>
      </p:sp>
    </p:spTree>
    <p:extLst>
      <p:ext uri="{BB962C8B-B14F-4D97-AF65-F5344CB8AC3E}">
        <p14:creationId xmlns:p14="http://schemas.microsoft.com/office/powerpoint/2010/main" val="3325085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1</a:t>
            </a:fld>
            <a:endParaRPr lang="en-US"/>
          </a:p>
        </p:txBody>
      </p:sp>
    </p:spTree>
    <p:extLst>
      <p:ext uri="{BB962C8B-B14F-4D97-AF65-F5344CB8AC3E}">
        <p14:creationId xmlns:p14="http://schemas.microsoft.com/office/powerpoint/2010/main" val="137507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Instead of asking humans to judge outputs, we </a:t>
            </a:r>
            <a:r>
              <a:rPr lang="en-US" b="1" dirty="0"/>
              <a:t>automatically check correctness</a:t>
            </a:r>
            <a:r>
              <a:rPr lang="en-US" dirty="0"/>
              <a:t> against a ground truth or by running tests.</a:t>
            </a:r>
            <a:br>
              <a:rPr lang="en-US" dirty="0"/>
            </a:br>
            <a:r>
              <a:rPr lang="en-US" dirty="0"/>
              <a:t>If the check passes → high reward.</a:t>
            </a:r>
            <a:br>
              <a:rPr lang="en-US" dirty="0"/>
            </a:br>
            <a:r>
              <a:rPr lang="en-US" dirty="0"/>
              <a:t>If it fails → low or zero reward.</a:t>
            </a:r>
          </a:p>
          <a:p>
            <a:r>
              <a:rPr lang="en-US" dirty="0"/>
              <a:t>“Verifiable Reward” means </a:t>
            </a:r>
            <a:r>
              <a:rPr lang="en-US" i="1" dirty="0"/>
              <a:t>the reward signal comes from an automatic correctness check</a:t>
            </a:r>
            <a:r>
              <a:rPr lang="en-US" dirty="0"/>
              <a:t>, not from human judgment.</a:t>
            </a:r>
          </a:p>
        </p:txBody>
      </p:sp>
      <p:sp>
        <p:nvSpPr>
          <p:cNvPr id="4" name="Slide Number Placeholder 3"/>
          <p:cNvSpPr>
            <a:spLocks noGrp="1"/>
          </p:cNvSpPr>
          <p:nvPr>
            <p:ph type="sldNum" sz="quarter" idx="5"/>
          </p:nvPr>
        </p:nvSpPr>
        <p:spPr/>
        <p:txBody>
          <a:bodyPr/>
          <a:lstStyle/>
          <a:p>
            <a:fld id="{8431BEAB-97F3-3947-9456-408471F0DCEB}" type="slidenum">
              <a:rPr lang="en-US" smtClean="0"/>
              <a:t>13</a:t>
            </a:fld>
            <a:endParaRPr lang="en-US"/>
          </a:p>
        </p:txBody>
      </p:sp>
    </p:spTree>
    <p:extLst>
      <p:ext uri="{BB962C8B-B14F-4D97-AF65-F5344CB8AC3E}">
        <p14:creationId xmlns:p14="http://schemas.microsoft.com/office/powerpoint/2010/main" val="730406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At each token generation step, the LLM outputs a </a:t>
            </a:r>
            <a:r>
              <a:rPr lang="en-US" b="1" dirty="0" err="1"/>
              <a:t>softmax</a:t>
            </a:r>
            <a:r>
              <a:rPr lang="en-US" b="1" dirty="0"/>
              <a:t> probability distribution</a:t>
            </a:r>
            <a:r>
              <a:rPr lang="en-US" dirty="0"/>
              <a:t> over its whole vocabulary (tens of thousands of tokens). If the model’s vocabulary has 50,000 tokens, it produces a 50,000-dimensional vector of probabilities that sum to 1. In RLHF with PPO:</a:t>
            </a:r>
          </a:p>
          <a:p>
            <a:r>
              <a:rPr lang="en-US" dirty="0"/>
              <a:t>The </a:t>
            </a:r>
            <a:r>
              <a:rPr lang="en-US" b="1" dirty="0"/>
              <a:t>policy model</a:t>
            </a:r>
            <a:r>
              <a:rPr lang="en-US" dirty="0"/>
              <a:t> generates the token.</a:t>
            </a:r>
          </a:p>
          <a:p>
            <a:r>
              <a:rPr lang="en-US" dirty="0"/>
              <a:t>The </a:t>
            </a:r>
            <a:r>
              <a:rPr lang="en-US" b="1" dirty="0"/>
              <a:t>reference model</a:t>
            </a:r>
            <a:r>
              <a:rPr lang="en-US" dirty="0"/>
              <a:t> (frozen SFT) runs </a:t>
            </a:r>
            <a:r>
              <a:rPr lang="en-US" b="1" dirty="0"/>
              <a:t>with the exact same context</a:t>
            </a:r>
            <a:r>
              <a:rPr lang="en-US" dirty="0"/>
              <a:t> and gives its probabilities.</a:t>
            </a:r>
          </a:p>
          <a:p>
            <a:r>
              <a:rPr lang="en-US" dirty="0"/>
              <a:t>We </a:t>
            </a:r>
            <a:r>
              <a:rPr lang="en-US" b="1" dirty="0"/>
              <a:t>look up</a:t>
            </a:r>
            <a:r>
              <a:rPr lang="en-US" dirty="0"/>
              <a:t> the probability for the </a:t>
            </a:r>
            <a:r>
              <a:rPr lang="en-US" b="1" dirty="0"/>
              <a:t>specific token the policy actually chose</a:t>
            </a:r>
            <a:r>
              <a:rPr lang="en-US" dirty="0"/>
              <a:t> at that step.</a:t>
            </a:r>
          </a:p>
          <a:p>
            <a:r>
              <a:rPr lang="en-US" dirty="0"/>
              <a:t>KL measures how much the new policy’s token choices differ from the reference model’s. If your model starts producing very different probability patterns, KL will be large → RL loss will penalize it. Model stays “close” to the SFT behavior while still improving via the reward. KL is the </a:t>
            </a:r>
            <a:r>
              <a:rPr lang="en-US" b="1" dirty="0"/>
              <a:t>sum of log-probability differences</a:t>
            </a:r>
            <a:r>
              <a:rPr lang="en-US" dirty="0"/>
              <a:t> for each chosen token in the generated sequence.</a:t>
            </a:r>
          </a:p>
          <a:p>
            <a:endParaRPr lang="en-US" dirty="0"/>
          </a:p>
          <a:p>
            <a:r>
              <a:rPr lang="en-US" dirty="0"/>
              <a:t>Value model starts out random ( or initialized from policy model weights). </a:t>
            </a:r>
          </a:p>
          <a:p>
            <a:r>
              <a:rPr lang="en-US" dirty="0"/>
              <a:t>The reward model still gives one final reward for the whole sequence. The value model predicts, at each token step, the expected final reward if you keep going from here. advantage = actual reward – predicted reward. </a:t>
            </a:r>
          </a:p>
          <a:p>
            <a:r>
              <a:rPr lang="en-US" dirty="0"/>
              <a:t>if a token increased the predicted outcome compared to expectation -&gt; positive advantage -&gt; increase its probability.</a:t>
            </a:r>
          </a:p>
          <a:p>
            <a:r>
              <a:rPr lang="en-US" dirty="0"/>
              <a:t>if a token decreased the expected outcome -&gt;negative advantage -&gt; decrease its probability.</a:t>
            </a:r>
          </a:p>
          <a:p>
            <a:endParaRPr lang="en-US" dirty="0"/>
          </a:p>
          <a:p>
            <a:r>
              <a:rPr lang="en-US" dirty="0"/>
              <a:t>Let’s say:</a:t>
            </a:r>
          </a:p>
          <a:p>
            <a:r>
              <a:rPr lang="en-US" b="1" dirty="0"/>
              <a:t>Final reward</a:t>
            </a:r>
            <a:r>
              <a:rPr lang="en-US" dirty="0"/>
              <a:t> (RM) = 7.0</a:t>
            </a:r>
          </a:p>
          <a:p>
            <a:r>
              <a:rPr lang="en-US" dirty="0"/>
              <a:t>Tokens = t1,t2,t3</a:t>
            </a:r>
          </a:p>
          <a:p>
            <a:r>
              <a:rPr lang="en-US" dirty="0"/>
              <a:t>Value model predicted:</a:t>
            </a:r>
          </a:p>
          <a:p>
            <a:pPr lvl="1"/>
            <a:r>
              <a:rPr lang="en-US" dirty="0"/>
              <a:t>v1=6.0</a:t>
            </a:r>
          </a:p>
          <a:p>
            <a:pPr lvl="1"/>
            <a:r>
              <a:rPr lang="en-US" dirty="0"/>
              <a:t>v2=7.1</a:t>
            </a:r>
          </a:p>
          <a:p>
            <a:pPr lvl="1"/>
            <a:r>
              <a:rPr lang="en-US" dirty="0"/>
              <a:t>v3=7.3</a:t>
            </a:r>
          </a:p>
          <a:p>
            <a:r>
              <a:rPr lang="en-US" dirty="0"/>
              <a:t>Advantage:</a:t>
            </a:r>
          </a:p>
          <a:p>
            <a:r>
              <a:rPr lang="en-US" dirty="0"/>
              <a:t>A1=7.0−6.0  → increase prob of t1</a:t>
            </a:r>
          </a:p>
          <a:p>
            <a:r>
              <a:rPr lang="en-US" dirty="0"/>
              <a:t>A2=7.0−7.1 → slightly decrease prob of t2</a:t>
            </a:r>
          </a:p>
          <a:p>
            <a:r>
              <a:rPr lang="en-US" dirty="0"/>
              <a:t>A3=7.0−7.3 → decrease prob of t3</a:t>
            </a:r>
          </a:p>
          <a:p>
            <a:endParaRPr lang="en-US" dirty="0"/>
          </a:p>
          <a:p>
            <a:endParaRPr lang="en-US" dirty="0"/>
          </a:p>
          <a:p>
            <a:endParaRPr lang="en-US" dirty="0"/>
          </a:p>
          <a:p>
            <a:r>
              <a:rPr lang="en-US" dirty="0"/>
              <a:t>In </a:t>
            </a:r>
            <a:r>
              <a:rPr lang="en-US" b="1" dirty="0"/>
              <a:t>GRPO</a:t>
            </a:r>
            <a:r>
              <a:rPr lang="en-US" dirty="0"/>
              <a:t>, there’s no value model — so the baseline is the </a:t>
            </a:r>
            <a:r>
              <a:rPr lang="en-US" b="1" dirty="0"/>
              <a:t>average reward of the group</a:t>
            </a:r>
            <a:r>
              <a:rPr lang="en-US" dirty="0"/>
              <a:t>.</a:t>
            </a:r>
          </a:p>
          <a:p>
            <a:r>
              <a:rPr lang="en-US" dirty="0"/>
              <a:t>a1 = Reward – Mean Reward</a:t>
            </a:r>
          </a:p>
          <a:p>
            <a:r>
              <a:rPr lang="en-US" b="1" dirty="0"/>
              <a:t>Positive advantage</a:t>
            </a:r>
            <a:r>
              <a:rPr lang="en-US" dirty="0"/>
              <a:t> → increase probability of the tokens in that output (make it more likely in future).</a:t>
            </a:r>
          </a:p>
          <a:p>
            <a:r>
              <a:rPr lang="en-US" b="1" dirty="0"/>
              <a:t>Negative advantage</a:t>
            </a:r>
            <a:r>
              <a:rPr lang="en-US" dirty="0"/>
              <a:t> → decrease probability (less likely in future).</a:t>
            </a:r>
          </a:p>
          <a:p>
            <a:endParaRPr lang="en-US" dirty="0"/>
          </a:p>
          <a:p>
            <a:r>
              <a:rPr lang="en-US" dirty="0"/>
              <a:t>In PPO:</a:t>
            </a:r>
          </a:p>
          <a:p>
            <a:r>
              <a:rPr lang="en-US" dirty="0"/>
              <a:t>Advantage = reward − value prediction (baseline)</a:t>
            </a:r>
          </a:p>
          <a:p>
            <a:r>
              <a:rPr lang="en-US" dirty="0"/>
              <a:t>In GRPO:</a:t>
            </a:r>
          </a:p>
          <a:p>
            <a:r>
              <a:rPr lang="en-US" dirty="0"/>
              <a:t>Advantage = reward − mean reward of other completions for same prompt (baseline)</a:t>
            </a:r>
          </a:p>
          <a:p>
            <a:endParaRPr lang="en-US" dirty="0"/>
          </a:p>
          <a:p>
            <a:r>
              <a:rPr lang="en-US" dirty="0"/>
              <a:t>Group Relative Policy Optimization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15</a:t>
            </a:fld>
            <a:endParaRPr lang="en-US"/>
          </a:p>
        </p:txBody>
      </p:sp>
    </p:spTree>
    <p:extLst>
      <p:ext uri="{BB962C8B-B14F-4D97-AF65-F5344CB8AC3E}">
        <p14:creationId xmlns:p14="http://schemas.microsoft.com/office/powerpoint/2010/main" val="722287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431BEAB-97F3-3947-9456-408471F0DCEB}" type="slidenum">
              <a:rPr lang="en-US" smtClean="0"/>
              <a:t>16</a:t>
            </a:fld>
            <a:endParaRPr lang="en-US"/>
          </a:p>
        </p:txBody>
      </p:sp>
    </p:spTree>
    <p:extLst>
      <p:ext uri="{BB962C8B-B14F-4D97-AF65-F5344CB8AC3E}">
        <p14:creationId xmlns:p14="http://schemas.microsoft.com/office/powerpoint/2010/main" val="321532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17</a:t>
            </a:fld>
            <a:endParaRPr lang="en-US"/>
          </a:p>
        </p:txBody>
      </p:sp>
    </p:spTree>
    <p:extLst>
      <p:ext uri="{BB962C8B-B14F-4D97-AF65-F5344CB8AC3E}">
        <p14:creationId xmlns:p14="http://schemas.microsoft.com/office/powerpoint/2010/main" val="282262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Split text into </a:t>
            </a:r>
            <a:r>
              <a:rPr lang="en-US" b="1" dirty="0"/>
              <a:t>equal-sized chunks</a:t>
            </a:r>
            <a:r>
              <a:rPr lang="en-US" dirty="0"/>
              <a:t> based on tokens or characters.</a:t>
            </a:r>
          </a:p>
          <a:p>
            <a:r>
              <a:rPr lang="en-US" dirty="0"/>
              <a:t>The chunk size is usually close to the </a:t>
            </a:r>
            <a:r>
              <a:rPr lang="en-US" b="1" dirty="0"/>
              <a:t>max context window</a:t>
            </a:r>
            <a:r>
              <a:rPr lang="en-US" dirty="0"/>
              <a:t> of embedding model.</a:t>
            </a:r>
          </a:p>
          <a:p>
            <a:pPr lvl="1"/>
            <a:r>
              <a:rPr lang="en-US" dirty="0"/>
              <a:t>Example: If your embedding model handles 1024 tokens, you might choose chunk sizes of 800–1000 tokens.</a:t>
            </a:r>
          </a:p>
          <a:p>
            <a:pPr lvl="1"/>
            <a:endParaRPr lang="en-US" dirty="0"/>
          </a:p>
          <a:p>
            <a:r>
              <a:rPr lang="en-US" b="1" dirty="0"/>
              <a:t>Pros:</a:t>
            </a:r>
            <a:endParaRPr lang="en-US" dirty="0"/>
          </a:p>
          <a:p>
            <a:r>
              <a:rPr lang="en-US" dirty="0"/>
              <a:t>Easy to implement.</a:t>
            </a:r>
          </a:p>
          <a:p>
            <a:r>
              <a:rPr lang="en-US" dirty="0"/>
              <a:t>Works for most general cases.</a:t>
            </a:r>
          </a:p>
          <a:p>
            <a:r>
              <a:rPr lang="en-US" dirty="0"/>
              <a:t>Good baseline for starting out.</a:t>
            </a:r>
          </a:p>
          <a:p>
            <a:r>
              <a:rPr lang="en-US" b="1" dirty="0"/>
              <a:t>Cons:</a:t>
            </a:r>
            <a:endParaRPr lang="en-US" dirty="0"/>
          </a:p>
          <a:p>
            <a:r>
              <a:rPr lang="en-US" dirty="0"/>
              <a:t>Can cut in the middle of a sentence, breaking meaning.</a:t>
            </a:r>
          </a:p>
          <a:p>
            <a:r>
              <a:rPr lang="en-US" dirty="0"/>
              <a:t>Ignores document structure.</a:t>
            </a:r>
          </a:p>
          <a:p>
            <a:pPr lvl="1"/>
            <a:endParaRPr lang="en-US" dirty="0"/>
          </a:p>
          <a:p>
            <a:pPr lvl="1"/>
            <a:endParaRPr lang="en-US" dirty="0"/>
          </a:p>
          <a:p>
            <a:r>
              <a:rPr lang="en-US" b="1" dirty="0"/>
              <a:t>Pros:</a:t>
            </a:r>
            <a:endParaRPr lang="en-US" dirty="0"/>
          </a:p>
          <a:p>
            <a:r>
              <a:rPr lang="en-US" dirty="0"/>
              <a:t>Keeps sentences and related ideas together.</a:t>
            </a:r>
          </a:p>
          <a:p>
            <a:r>
              <a:rPr lang="en-US" dirty="0"/>
              <a:t>Produces more meaningful embeddings.</a:t>
            </a:r>
          </a:p>
          <a:p>
            <a:r>
              <a:rPr lang="en-US" dirty="0"/>
              <a:t>Better for semantic retrieval.</a:t>
            </a:r>
          </a:p>
          <a:p>
            <a:r>
              <a:rPr lang="en-US" b="1" dirty="0"/>
              <a:t>Cons:</a:t>
            </a:r>
            <a:endParaRPr lang="en-US" dirty="0"/>
          </a:p>
          <a:p>
            <a:r>
              <a:rPr lang="en-US" dirty="0"/>
              <a:t>Slightly more complex to implement.</a:t>
            </a:r>
          </a:p>
          <a:p>
            <a:r>
              <a:rPr lang="en-US" dirty="0"/>
              <a:t>Chunk sizes vary, so may be less predictable for storage and indexing. </a:t>
            </a:r>
            <a:r>
              <a:rPr lang="en-US" b="1" dirty="0"/>
              <a:t>Uneven chunk sizes</a:t>
            </a:r>
            <a:endParaRPr lang="en-US" dirty="0"/>
          </a:p>
          <a:p>
            <a:r>
              <a:rPr lang="en-US" dirty="0"/>
              <a:t>Sentence lengths vary wildly. Some might be 5 tokens, others 80+.</a:t>
            </a:r>
          </a:p>
          <a:p>
            <a:r>
              <a:rPr lang="en-US" dirty="0"/>
              <a:t>If your chunks are too short, the embedding might lack enough context.</a:t>
            </a:r>
          </a:p>
          <a:p>
            <a:r>
              <a:rPr lang="en-US" dirty="0"/>
              <a:t>If too long, they might exceed the model’s token limit.</a:t>
            </a:r>
          </a:p>
          <a:p>
            <a:endParaRPr lang="en-US" dirty="0"/>
          </a:p>
          <a:p>
            <a:r>
              <a:rPr lang="en-US" b="1" dirty="0"/>
              <a:t>Disadvantages of sentence-only chunking</a:t>
            </a:r>
          </a:p>
          <a:p>
            <a:r>
              <a:rPr lang="en-US" b="1" dirty="0"/>
              <a:t>Too little context</a:t>
            </a:r>
            <a:endParaRPr lang="en-US" dirty="0"/>
          </a:p>
          <a:p>
            <a:pPr lvl="1"/>
            <a:r>
              <a:rPr lang="en-US" dirty="0"/>
              <a:t>Many queries need more than one sentence to match meaning.</a:t>
            </a:r>
          </a:p>
          <a:p>
            <a:pPr lvl="1"/>
            <a:r>
              <a:rPr lang="en-US" dirty="0"/>
              <a:t>Example: If a question needs background from the previous sentence, your chunk won’t have it.</a:t>
            </a:r>
          </a:p>
          <a:p>
            <a:r>
              <a:rPr lang="en-US" b="1" dirty="0"/>
              <a:t>More chunks → more storage and cost</a:t>
            </a:r>
            <a:endParaRPr lang="en-US" dirty="0"/>
          </a:p>
          <a:p>
            <a:pPr lvl="1"/>
            <a:r>
              <a:rPr lang="en-US" dirty="0"/>
              <a:t>If your doc has 1,000 sentences, you now have 1,000 embeddings instead of maybe 100–200 larger chunks.</a:t>
            </a:r>
          </a:p>
          <a:p>
            <a:pPr lvl="1"/>
            <a:r>
              <a:rPr lang="en-US" dirty="0"/>
              <a:t>This increases both indexing cost and retrieval latency.</a:t>
            </a:r>
          </a:p>
          <a:p>
            <a:r>
              <a:rPr lang="en-US" b="1" dirty="0"/>
              <a:t>Weaker semantic linking</a:t>
            </a:r>
            <a:endParaRPr lang="en-US" dirty="0"/>
          </a:p>
          <a:p>
            <a:pPr lvl="1"/>
            <a:r>
              <a:rPr lang="en-US" dirty="0"/>
              <a:t>Vector search may retrieve individual sentences that answer part of the query but miss supporting context.</a:t>
            </a:r>
          </a:p>
          <a:p>
            <a:r>
              <a:rPr lang="en-US" b="1" dirty="0"/>
              <a:t>Ranking complexity</a:t>
            </a:r>
            <a:endParaRPr lang="en-US" dirty="0"/>
          </a:p>
          <a:p>
            <a:pPr lvl="1"/>
            <a:r>
              <a:rPr lang="en-US" dirty="0"/>
              <a:t>You may have to retrieve multiple sentences and then recombine them with surrounding context, which adds complexity to your retrieval pipeline.</a:t>
            </a:r>
          </a:p>
          <a:p>
            <a:endParaRPr lang="en-US" dirty="0"/>
          </a:p>
          <a:p>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19</a:t>
            </a:fld>
            <a:endParaRPr lang="en-US"/>
          </a:p>
        </p:txBody>
      </p:sp>
    </p:spTree>
    <p:extLst>
      <p:ext uri="{BB962C8B-B14F-4D97-AF65-F5344CB8AC3E}">
        <p14:creationId xmlns:p14="http://schemas.microsoft.com/office/powerpoint/2010/main" val="4025189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LangChain</a:t>
            </a:r>
            <a:r>
              <a:rPr lang="en-US" dirty="0"/>
              <a:t> implements a </a:t>
            </a:r>
            <a:r>
              <a:rPr lang="en-US" dirty="0" err="1"/>
              <a:t>RecursiveCharacterTextSplitter</a:t>
            </a:r>
            <a:r>
              <a:rPr lang="en-US" dirty="0"/>
              <a:t> that tries to split text using separators in a given order. The default behavior of the splitter uses the ["\n\n", "\n", " ", ""] separators to break paragraphs, sentences and words depending on a given chunk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Semantic chunking involves breaking a document into sentences, grouping each sentence with its surrounding sentences, and generating embeddings for these groups. By comparing the semantic distance between each group and its predecessor, you can identify where the topic or theme shifts, which defines the chunk boundaries.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20</a:t>
            </a:fld>
            <a:endParaRPr lang="en-US"/>
          </a:p>
        </p:txBody>
      </p:sp>
    </p:spTree>
    <p:extLst>
      <p:ext uri="{BB962C8B-B14F-4D97-AF65-F5344CB8AC3E}">
        <p14:creationId xmlns:p14="http://schemas.microsoft.com/office/powerpoint/2010/main" val="4148673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21</a:t>
            </a:fld>
            <a:endParaRPr lang="en-US"/>
          </a:p>
        </p:txBody>
      </p:sp>
    </p:spTree>
    <p:extLst>
      <p:ext uri="{BB962C8B-B14F-4D97-AF65-F5344CB8AC3E}">
        <p14:creationId xmlns:p14="http://schemas.microsoft.com/office/powerpoint/2010/main" val="3310592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23</a:t>
            </a:fld>
            <a:endParaRPr lang="en-US"/>
          </a:p>
        </p:txBody>
      </p:sp>
    </p:spTree>
    <p:extLst>
      <p:ext uri="{BB962C8B-B14F-4D97-AF65-F5344CB8AC3E}">
        <p14:creationId xmlns:p14="http://schemas.microsoft.com/office/powerpoint/2010/main" val="822350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After feeding [CLS] Query A [SEP] Query B [SEP] through BERT, you get a </a:t>
            </a:r>
            <a:r>
              <a:rPr lang="en-US" b="1" dirty="0"/>
              <a:t>contextual embedding</a:t>
            </a:r>
            <a:r>
              <a:rPr lang="en-US" dirty="0"/>
              <a:t> for every token.</a:t>
            </a:r>
          </a:p>
          <a:p>
            <a:r>
              <a:rPr lang="en-US" dirty="0"/>
              <a:t>The </a:t>
            </a:r>
            <a:r>
              <a:rPr lang="en-US" b="1" dirty="0"/>
              <a:t>[CLS] token’s embedding</a:t>
            </a:r>
            <a:r>
              <a:rPr lang="en-US" dirty="0"/>
              <a:t> is special — BERT is trained so that this vector summarizes the meaning of the entire input pair.</a:t>
            </a:r>
          </a:p>
          <a:p>
            <a:r>
              <a:rPr lang="en-US" dirty="0"/>
              <a:t>This [CLS] embedding is essentially a </a:t>
            </a:r>
            <a:r>
              <a:rPr lang="en-US" b="1" dirty="0"/>
              <a:t>high-level representation of the relationship between Query A and Query B</a:t>
            </a:r>
            <a:r>
              <a:rPr lang="en-US" dirty="0"/>
              <a:t>.</a:t>
            </a:r>
          </a:p>
          <a:p>
            <a:endParaRPr lang="en-US" dirty="0"/>
          </a:p>
          <a:p>
            <a:r>
              <a:rPr lang="en-US" dirty="0"/>
              <a:t>[CLS] embedding → </a:t>
            </a:r>
            <a:r>
              <a:rPr lang="en-US" b="1" dirty="0"/>
              <a:t>Linear layer</a:t>
            </a:r>
            <a:r>
              <a:rPr lang="en-US" dirty="0"/>
              <a:t> → single number.</a:t>
            </a:r>
          </a:p>
          <a:p>
            <a:r>
              <a:rPr lang="en-US" dirty="0"/>
              <a:t>Apply </a:t>
            </a:r>
            <a:r>
              <a:rPr lang="en-US" b="1" dirty="0"/>
              <a:t>sigmoid</a:t>
            </a:r>
            <a:r>
              <a:rPr lang="en-US" dirty="0"/>
              <a:t> → a value between 0 and 1.</a:t>
            </a:r>
          </a:p>
          <a:p>
            <a:r>
              <a:rPr lang="en-US" dirty="0"/>
              <a:t>Interpret:</a:t>
            </a:r>
          </a:p>
          <a:p>
            <a:r>
              <a:rPr lang="en-US" b="1" dirty="0"/>
              <a:t>Close to 1</a:t>
            </a:r>
            <a:r>
              <a:rPr lang="en-US" dirty="0"/>
              <a:t> → Highly similar.</a:t>
            </a:r>
          </a:p>
          <a:p>
            <a:r>
              <a:rPr lang="en-US" b="1" dirty="0"/>
              <a:t>Close to 0</a:t>
            </a:r>
            <a:r>
              <a:rPr lang="en-US" dirty="0"/>
              <a:t> → Not similar.</a:t>
            </a:r>
          </a:p>
          <a:p>
            <a:r>
              <a:rPr lang="en-US" dirty="0"/>
              <a:t>relevancy score between 0 and 1</a:t>
            </a:r>
          </a:p>
          <a:p>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24</a:t>
            </a:fld>
            <a:endParaRPr lang="en-US"/>
          </a:p>
        </p:txBody>
      </p:sp>
    </p:spTree>
    <p:extLst>
      <p:ext uri="{BB962C8B-B14F-4D97-AF65-F5344CB8AC3E}">
        <p14:creationId xmlns:p14="http://schemas.microsoft.com/office/powerpoint/2010/main" val="3544349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Embedding Adaptors a way to alter the embedding vectors of a query directly to retrieve a better result</a:t>
            </a:r>
          </a:p>
          <a:p>
            <a:endParaRPr lang="en-US" dirty="0"/>
          </a:p>
          <a:p>
            <a:r>
              <a:rPr lang="en-US" dirty="0"/>
              <a:t>user gives feedback in form of label and embedding matrix is trained.</a:t>
            </a:r>
          </a:p>
        </p:txBody>
      </p:sp>
      <p:sp>
        <p:nvSpPr>
          <p:cNvPr id="4" name="Slide Number Placeholder 3"/>
          <p:cNvSpPr>
            <a:spLocks noGrp="1"/>
          </p:cNvSpPr>
          <p:nvPr>
            <p:ph type="sldNum" sz="quarter" idx="5"/>
          </p:nvPr>
        </p:nvSpPr>
        <p:spPr/>
        <p:txBody>
          <a:bodyPr/>
          <a:lstStyle/>
          <a:p>
            <a:fld id="{8431BEAB-97F3-3947-9456-408471F0DCEB}" type="slidenum">
              <a:rPr lang="en-US" smtClean="0"/>
              <a:t>26</a:t>
            </a:fld>
            <a:endParaRPr lang="en-US"/>
          </a:p>
        </p:txBody>
      </p:sp>
    </p:spTree>
    <p:extLst>
      <p:ext uri="{BB962C8B-B14F-4D97-AF65-F5344CB8AC3E}">
        <p14:creationId xmlns:p14="http://schemas.microsoft.com/office/powerpoint/2010/main" val="634064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2</a:t>
            </a:fld>
            <a:endParaRPr lang="en-US"/>
          </a:p>
        </p:txBody>
      </p:sp>
    </p:spTree>
    <p:extLst>
      <p:ext uri="{BB962C8B-B14F-4D97-AF65-F5344CB8AC3E}">
        <p14:creationId xmlns:p14="http://schemas.microsoft.com/office/powerpoint/2010/main" val="4158862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err="1"/>
              <a:t>dIS</a:t>
            </a:r>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27</a:t>
            </a:fld>
            <a:endParaRPr lang="en-US"/>
          </a:p>
        </p:txBody>
      </p:sp>
    </p:spTree>
    <p:extLst>
      <p:ext uri="{BB962C8B-B14F-4D97-AF65-F5344CB8AC3E}">
        <p14:creationId xmlns:p14="http://schemas.microsoft.com/office/powerpoint/2010/main" val="1127493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b="1" dirty="0"/>
              <a:t>Top layers</a:t>
            </a:r>
            <a:r>
              <a:rPr lang="en-US" dirty="0"/>
              <a:t>: Sparse, long-range connections (good for jumping far across the dataset).</a:t>
            </a:r>
          </a:p>
          <a:p>
            <a:r>
              <a:rPr lang="en-US" b="1" dirty="0"/>
              <a:t>Bottom layer</a:t>
            </a:r>
            <a:r>
              <a:rPr lang="en-US" dirty="0"/>
              <a:t>: Dense local connections (good for precise nearest neighbor search).</a:t>
            </a:r>
          </a:p>
          <a:p>
            <a:endParaRPr lang="en-US" dirty="0"/>
          </a:p>
          <a:p>
            <a:r>
              <a:rPr lang="en-US" dirty="0"/>
              <a:t>Every point </a:t>
            </a:r>
            <a:r>
              <a:rPr lang="en-US" b="1" dirty="0"/>
              <a:t>always</a:t>
            </a:r>
            <a:r>
              <a:rPr lang="en-US" dirty="0"/>
              <a:t> appears in </a:t>
            </a:r>
            <a:r>
              <a:rPr lang="en-US" b="1" dirty="0"/>
              <a:t>Layer 0</a:t>
            </a:r>
            <a:r>
              <a:rPr lang="en-US" dirty="0"/>
              <a:t> (the bottom layer).</a:t>
            </a:r>
          </a:p>
          <a:p>
            <a:r>
              <a:rPr lang="en-US" dirty="0"/>
              <a:t>When you insert a new point, you randomly decide its </a:t>
            </a:r>
            <a:r>
              <a:rPr lang="en-US" b="1" dirty="0"/>
              <a:t>maximum layer</a:t>
            </a:r>
            <a:r>
              <a:rPr lang="en-US" dirty="0"/>
              <a:t> </a:t>
            </a:r>
            <a:r>
              <a:rPr lang="en-US" dirty="0" err="1"/>
              <a:t>LmaxL</a:t>
            </a:r>
            <a:r>
              <a:rPr lang="en-US" dirty="0"/>
              <a:t>_{\text{max}}</a:t>
            </a:r>
            <a:r>
              <a:rPr lang="en-US" dirty="0" err="1"/>
              <a:t>Lmax</a:t>
            </a:r>
            <a:r>
              <a:rPr lang="en-US" dirty="0"/>
              <a:t>​ using an exponential distribution:</a:t>
            </a:r>
          </a:p>
          <a:p>
            <a:r>
              <a:rPr lang="en-US" dirty="0"/>
              <a:t>Most points will only be in Layer 0 or Layer 1.</a:t>
            </a:r>
          </a:p>
          <a:p>
            <a:r>
              <a:rPr lang="en-US" dirty="0"/>
              <a:t>Very few points will reach the top layers.</a:t>
            </a:r>
          </a:p>
          <a:p>
            <a:endParaRPr lang="en-US" dirty="0"/>
          </a:p>
          <a:p>
            <a:endParaRPr lang="en-US" dirty="0"/>
          </a:p>
          <a:p>
            <a:r>
              <a:rPr lang="en-US" dirty="0"/>
              <a:t>So the decision </a:t>
            </a:r>
            <a:r>
              <a:rPr lang="en-US" b="1" dirty="0"/>
              <a:t>to move to the next layer</a:t>
            </a:r>
            <a:r>
              <a:rPr lang="en-US" dirty="0"/>
              <a:t> is not dynamic —</a:t>
            </a:r>
            <a:br>
              <a:rPr lang="en-US" dirty="0"/>
            </a:br>
            <a:r>
              <a:rPr lang="en-US" dirty="0"/>
              <a:t>it’s literally: </a:t>
            </a:r>
            <a:r>
              <a:rPr lang="en-US" b="1" dirty="0"/>
              <a:t>finish greedy search → drop one layer → repeat</a:t>
            </a:r>
            <a:r>
              <a:rPr lang="en-US" dirty="0"/>
              <a:t>.</a:t>
            </a:r>
          </a:p>
          <a:p>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28</a:t>
            </a:fld>
            <a:endParaRPr lang="en-US"/>
          </a:p>
        </p:txBody>
      </p:sp>
    </p:spTree>
    <p:extLst>
      <p:ext uri="{BB962C8B-B14F-4D97-AF65-F5344CB8AC3E}">
        <p14:creationId xmlns:p14="http://schemas.microsoft.com/office/powerpoint/2010/main" val="1179363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Searching for seemingly random data like serial numbers will also yield poor results</a:t>
            </a:r>
          </a:p>
        </p:txBody>
      </p:sp>
      <p:sp>
        <p:nvSpPr>
          <p:cNvPr id="4" name="Slide Number Placeholder 3"/>
          <p:cNvSpPr>
            <a:spLocks noGrp="1"/>
          </p:cNvSpPr>
          <p:nvPr>
            <p:ph type="sldNum" sz="quarter" idx="5"/>
          </p:nvPr>
        </p:nvSpPr>
        <p:spPr/>
        <p:txBody>
          <a:bodyPr/>
          <a:lstStyle/>
          <a:p>
            <a:fld id="{8431BEAB-97F3-3947-9456-408471F0DCEB}" type="slidenum">
              <a:rPr lang="en-US" smtClean="0"/>
              <a:t>29</a:t>
            </a:fld>
            <a:endParaRPr lang="en-US"/>
          </a:p>
        </p:txBody>
      </p:sp>
    </p:spTree>
    <p:extLst>
      <p:ext uri="{BB962C8B-B14F-4D97-AF65-F5344CB8AC3E}">
        <p14:creationId xmlns:p14="http://schemas.microsoft.com/office/powerpoint/2010/main" val="2666356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BM25 (</a:t>
            </a:r>
            <a:r>
              <a:rPr lang="en-US" b="1" dirty="0"/>
              <a:t>Best Matching 25</a:t>
            </a:r>
            <a:r>
              <a:rPr lang="en-US" dirty="0"/>
              <a:t>) is a </a:t>
            </a:r>
            <a:r>
              <a:rPr lang="en-US" b="1" dirty="0"/>
              <a:t>ranking function</a:t>
            </a:r>
            <a:r>
              <a:rPr lang="en-US" dirty="0"/>
              <a:t> used in keyword search systems like Lucene, Elasticsearch, and </a:t>
            </a:r>
            <a:r>
              <a:rPr lang="en-US" dirty="0" err="1"/>
              <a:t>Solr</a:t>
            </a:r>
            <a:r>
              <a:rPr lang="en-US" dirty="0"/>
              <a:t>.</a:t>
            </a:r>
            <a:br>
              <a:rPr lang="en-US" dirty="0"/>
            </a:br>
            <a:r>
              <a:rPr lang="en-US" dirty="0"/>
              <a:t>It scores how relevant a document is to a text query </a:t>
            </a:r>
            <a:r>
              <a:rPr lang="en-US" b="1" dirty="0"/>
              <a:t>based on term matches</a:t>
            </a:r>
            <a:r>
              <a:rPr lang="en-US" dirty="0"/>
              <a:t>.</a:t>
            </a:r>
            <a:br>
              <a:rPr lang="en-US" dirty="0"/>
            </a:br>
            <a:r>
              <a:rPr lang="en-US" dirty="0"/>
              <a:t>It’s an improvement over simple TF-IDF by:</a:t>
            </a:r>
          </a:p>
          <a:p>
            <a:r>
              <a:rPr lang="en-US" dirty="0"/>
              <a:t>Adjusting for document length</a:t>
            </a:r>
          </a:p>
          <a:p>
            <a:r>
              <a:rPr lang="en-US" dirty="0"/>
              <a:t>Preventing term frequency from overpowering the score</a:t>
            </a:r>
          </a:p>
          <a:p>
            <a:r>
              <a:rPr lang="en-US" dirty="0"/>
              <a:t>Using parameters to tune behavior</a:t>
            </a:r>
          </a:p>
          <a:p>
            <a:endParaRPr lang="en-US" dirty="0"/>
          </a:p>
          <a:p>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30</a:t>
            </a:fld>
            <a:endParaRPr lang="en-US"/>
          </a:p>
        </p:txBody>
      </p:sp>
    </p:spTree>
    <p:extLst>
      <p:ext uri="{BB962C8B-B14F-4D97-AF65-F5344CB8AC3E}">
        <p14:creationId xmlns:p14="http://schemas.microsoft.com/office/powerpoint/2010/main" val="2377970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31</a:t>
            </a:fld>
            <a:endParaRPr lang="en-US"/>
          </a:p>
        </p:txBody>
      </p:sp>
    </p:spTree>
    <p:extLst>
      <p:ext uri="{BB962C8B-B14F-4D97-AF65-F5344CB8AC3E}">
        <p14:creationId xmlns:p14="http://schemas.microsoft.com/office/powerpoint/2010/main" val="128826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32</a:t>
            </a:fld>
            <a:endParaRPr lang="en-US"/>
          </a:p>
        </p:txBody>
      </p:sp>
    </p:spTree>
    <p:extLst>
      <p:ext uri="{BB962C8B-B14F-4D97-AF65-F5344CB8AC3E}">
        <p14:creationId xmlns:p14="http://schemas.microsoft.com/office/powerpoint/2010/main" val="3987095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err="1"/>
              <a:t>pydantic</a:t>
            </a:r>
            <a:r>
              <a:rPr lang="en-US" dirty="0"/>
              <a:t> is a data validation library for python. works with python type annotations. but rather than static type checking, they are actively used at runtime for data validation and conversion.</a:t>
            </a:r>
          </a:p>
          <a:p>
            <a:r>
              <a:rPr lang="en-US" dirty="0"/>
              <a:t>provides built in methods to </a:t>
            </a:r>
            <a:r>
              <a:rPr lang="en-US" dirty="0" err="1"/>
              <a:t>serialize.deserialize</a:t>
            </a:r>
            <a:r>
              <a:rPr lang="en-US" dirty="0"/>
              <a:t> models to/from </a:t>
            </a:r>
            <a:r>
              <a:rPr lang="en-US" dirty="0" err="1"/>
              <a:t>json</a:t>
            </a:r>
            <a:r>
              <a:rPr lang="en-US" dirty="0"/>
              <a:t>, dictionaries etc.</a:t>
            </a:r>
          </a:p>
          <a:p>
            <a:r>
              <a:rPr lang="en-US" dirty="0" err="1"/>
              <a:t>langchain</a:t>
            </a:r>
            <a:r>
              <a:rPr lang="en-US" dirty="0"/>
              <a:t> leverages </a:t>
            </a:r>
            <a:r>
              <a:rPr lang="en-US" dirty="0" err="1"/>
              <a:t>Pydantic</a:t>
            </a:r>
            <a:r>
              <a:rPr lang="en-US" dirty="0"/>
              <a:t> to create JSON schema describing function.</a:t>
            </a:r>
          </a:p>
          <a:p>
            <a:endParaRPr lang="en-US" dirty="0"/>
          </a:p>
          <a:p>
            <a:endParaRPr lang="en-US" dirty="0"/>
          </a:p>
          <a:p>
            <a:r>
              <a:rPr lang="en-US" sz="1200" dirty="0"/>
              <a:t>Agents are a combination of LLMs and Code. LLM reason about what steps to take and call for actions.</a:t>
            </a:r>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34</a:t>
            </a:fld>
            <a:endParaRPr lang="en-US"/>
          </a:p>
        </p:txBody>
      </p:sp>
    </p:spTree>
    <p:extLst>
      <p:ext uri="{BB962C8B-B14F-4D97-AF65-F5344CB8AC3E}">
        <p14:creationId xmlns:p14="http://schemas.microsoft.com/office/powerpoint/2010/main" val="990535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User Input</a:t>
            </a:r>
          </a:p>
          <a:p>
            <a:pPr marL="0" indent="0">
              <a:buNone/>
            </a:pPr>
            <a:r>
              <a:rPr lang="en-US" dirty="0"/>
              <a:t>”what’s the weather in Zurich tomorrow?”</a:t>
            </a:r>
          </a:p>
          <a:p>
            <a:r>
              <a:rPr lang="en-US" dirty="0"/>
              <a:t>LLM Model </a:t>
            </a:r>
          </a:p>
          <a:p>
            <a:pPr marL="0" indent="0">
              <a:buNone/>
            </a:pPr>
            <a:r>
              <a:rPr lang="en-US" dirty="0"/>
              <a:t>Recognizes pattern -&gt; select ‘weather tool’</a:t>
            </a:r>
          </a:p>
          <a:p>
            <a:pPr marL="0" indent="0">
              <a:buNone/>
            </a:pPr>
            <a:r>
              <a:rPr lang="en-US" dirty="0"/>
              <a:t>Output JSON request</a:t>
            </a:r>
          </a:p>
          <a:p>
            <a:r>
              <a:rPr lang="en-US" dirty="0"/>
              <a:t>Orchestrator / Application Layer. ( </a:t>
            </a:r>
            <a:r>
              <a:rPr lang="en-US" dirty="0" err="1"/>
              <a:t>LangChain</a:t>
            </a:r>
            <a:r>
              <a:rPr lang="en-US" dirty="0"/>
              <a:t> ) </a:t>
            </a:r>
          </a:p>
          <a:p>
            <a:pPr marL="0" indent="0">
              <a:buNone/>
            </a:pPr>
            <a:r>
              <a:rPr lang="en-US" dirty="0"/>
              <a:t>Parses LLM output, validates tool call, executes API request</a:t>
            </a:r>
          </a:p>
          <a:p>
            <a:r>
              <a:rPr lang="en-US" dirty="0"/>
              <a:t>Tool Execution</a:t>
            </a:r>
          </a:p>
          <a:p>
            <a:pPr marL="0" indent="0">
              <a:buNone/>
            </a:pPr>
            <a:r>
              <a:rPr lang="en-US" dirty="0"/>
              <a:t>Weather API responds -&gt; ‘Sunny, 27C’</a:t>
            </a:r>
          </a:p>
          <a:p>
            <a:r>
              <a:rPr lang="en-US" dirty="0"/>
              <a:t>Back to LLM </a:t>
            </a:r>
          </a:p>
          <a:p>
            <a:pPr marL="0" indent="0">
              <a:buNone/>
            </a:pPr>
            <a:r>
              <a:rPr lang="en-US" dirty="0"/>
              <a:t>Receives tool output</a:t>
            </a:r>
          </a:p>
          <a:p>
            <a:pPr marL="0" indent="0">
              <a:buNone/>
            </a:pPr>
            <a:r>
              <a:rPr lang="en-US" dirty="0"/>
              <a:t>Generates final answer: ‘it will be sunny and 27C in Zurich tomorrow.’</a:t>
            </a:r>
          </a:p>
          <a:p>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35</a:t>
            </a:fld>
            <a:endParaRPr lang="en-US"/>
          </a:p>
        </p:txBody>
      </p:sp>
    </p:spTree>
    <p:extLst>
      <p:ext uri="{BB962C8B-B14F-4D97-AF65-F5344CB8AC3E}">
        <p14:creationId xmlns:p14="http://schemas.microsoft.com/office/powerpoint/2010/main" val="645858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36</a:t>
            </a:fld>
            <a:endParaRPr lang="en-US"/>
          </a:p>
        </p:txBody>
      </p:sp>
    </p:spTree>
    <p:extLst>
      <p:ext uri="{BB962C8B-B14F-4D97-AF65-F5344CB8AC3E}">
        <p14:creationId xmlns:p14="http://schemas.microsoft.com/office/powerpoint/2010/main" val="21527565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37</a:t>
            </a:fld>
            <a:endParaRPr lang="en-US"/>
          </a:p>
        </p:txBody>
      </p:sp>
    </p:spTree>
    <p:extLst>
      <p:ext uri="{BB962C8B-B14F-4D97-AF65-F5344CB8AC3E}">
        <p14:creationId xmlns:p14="http://schemas.microsoft.com/office/powerpoint/2010/main" val="379372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Tokenization is the process of breaking text into smaller pieces called tokens so that a language model can understand and process it. </a:t>
            </a:r>
          </a:p>
          <a:p>
            <a:r>
              <a:rPr lang="en-US" dirty="0"/>
              <a:t>Out of Vocabulary words, handling misspelled words in Corpus</a:t>
            </a:r>
          </a:p>
          <a:p>
            <a:r>
              <a:rPr lang="en-US" b="1" dirty="0"/>
              <a:t>Byte Pair Encoding (BPE)</a:t>
            </a:r>
          </a:p>
          <a:p>
            <a:r>
              <a:rPr lang="en-US" dirty="0"/>
              <a:t>Starts with individual characters.</a:t>
            </a:r>
          </a:p>
          <a:p>
            <a:r>
              <a:rPr lang="en-US" dirty="0"/>
              <a:t>Iteratively merges </a:t>
            </a:r>
            <a:r>
              <a:rPr lang="en-US" b="1" dirty="0"/>
              <a:t>most frequent character pairs</a:t>
            </a:r>
            <a:r>
              <a:rPr lang="en-US" dirty="0"/>
              <a:t> into </a:t>
            </a:r>
            <a:r>
              <a:rPr lang="en-US" dirty="0" err="1"/>
              <a:t>subwords</a:t>
            </a:r>
            <a:r>
              <a:rPr lang="en-US" dirty="0"/>
              <a:t>.</a:t>
            </a:r>
          </a:p>
          <a:p>
            <a:r>
              <a:rPr lang="en-US" dirty="0"/>
              <a:t>Handles out-of-vocabulary words by breaking them into known </a:t>
            </a:r>
            <a:r>
              <a:rPr lang="en-US" dirty="0" err="1"/>
              <a:t>subwords</a:t>
            </a:r>
            <a:r>
              <a:rPr lang="en-US" dirty="0"/>
              <a:t>.</a:t>
            </a:r>
          </a:p>
          <a:p>
            <a:endParaRPr lang="en-US" dirty="0"/>
          </a:p>
          <a:p>
            <a:r>
              <a:rPr lang="en-US" b="1" dirty="0"/>
              <a:t>Used in:</a:t>
            </a:r>
          </a:p>
          <a:p>
            <a:r>
              <a:rPr lang="en-US" dirty="0"/>
              <a:t>GPT-2 / GPT-3 / GPT-4</a:t>
            </a:r>
          </a:p>
          <a:p>
            <a:endParaRPr lang="en-US" dirty="0"/>
          </a:p>
          <a:p>
            <a:r>
              <a:rPr lang="en-US" b="1" dirty="0"/>
              <a:t>WordPiece</a:t>
            </a:r>
          </a:p>
          <a:p>
            <a:r>
              <a:rPr lang="en-US" dirty="0"/>
              <a:t>Similar to BPE, but uses </a:t>
            </a:r>
            <a:r>
              <a:rPr lang="en-US" b="1" dirty="0"/>
              <a:t>likelihood scores</a:t>
            </a:r>
            <a:r>
              <a:rPr lang="en-US" dirty="0"/>
              <a:t> rather than frequency alone.</a:t>
            </a:r>
          </a:p>
          <a:p>
            <a:r>
              <a:rPr lang="en-US" dirty="0"/>
              <a:t>Prefers fewer, longer </a:t>
            </a:r>
            <a:r>
              <a:rPr lang="en-US" dirty="0" err="1"/>
              <a:t>subwords</a:t>
            </a:r>
            <a:r>
              <a:rPr lang="en-US" dirty="0"/>
              <a:t> when possible.</a:t>
            </a:r>
          </a:p>
          <a:p>
            <a:endParaRPr lang="en-US" dirty="0"/>
          </a:p>
          <a:p>
            <a:r>
              <a:rPr lang="en-US" b="1" dirty="0"/>
              <a:t>Used in </a:t>
            </a:r>
            <a:r>
              <a:rPr lang="en-US" b="0" dirty="0"/>
              <a:t>BERT</a:t>
            </a:r>
          </a:p>
          <a:p>
            <a:endParaRPr lang="en-US" b="1" dirty="0"/>
          </a:p>
          <a:p>
            <a:r>
              <a:rPr lang="en-US" b="1" dirty="0"/>
              <a:t>SentencePiece</a:t>
            </a:r>
            <a:r>
              <a:rPr lang="en-US" dirty="0"/>
              <a:t> treats the </a:t>
            </a:r>
            <a:r>
              <a:rPr lang="en-US" b="1" dirty="0"/>
              <a:t>entire input as a raw stream of characters</a:t>
            </a:r>
            <a:r>
              <a:rPr lang="en-US" dirty="0"/>
              <a:t>, </a:t>
            </a:r>
            <a:r>
              <a:rPr lang="en-US" b="1" dirty="0"/>
              <a:t>including spaces</a:t>
            </a:r>
            <a:r>
              <a:rPr lang="en-US" dirty="0"/>
              <a:t>, and learns how to break that stream into tokens.</a:t>
            </a:r>
          </a:p>
          <a:p>
            <a:r>
              <a:rPr lang="en-US" b="1" dirty="0"/>
              <a:t>Language-independent</a:t>
            </a:r>
            <a:endParaRPr lang="en-US" dirty="0"/>
          </a:p>
          <a:p>
            <a:r>
              <a:rPr lang="en-US" dirty="0"/>
              <a:t>Able to handle </a:t>
            </a:r>
            <a:r>
              <a:rPr lang="en-US" b="1" dirty="0"/>
              <a:t>multilingual</a:t>
            </a:r>
            <a:r>
              <a:rPr lang="en-US" dirty="0"/>
              <a:t> or </a:t>
            </a:r>
            <a:r>
              <a:rPr lang="en-US" b="1" dirty="0"/>
              <a:t>no-space languages</a:t>
            </a:r>
            <a:r>
              <a:rPr lang="en-US" dirty="0"/>
              <a:t> (like Chinese, Japanese). Unigram Language Model</a:t>
            </a:r>
          </a:p>
          <a:p>
            <a:endParaRPr lang="en-US" dirty="0"/>
          </a:p>
          <a:p>
            <a:r>
              <a:rPr lang="en-US" dirty="0"/>
              <a:t>Used in T5</a:t>
            </a:r>
          </a:p>
          <a:p>
            <a:endParaRPr lang="en-US" dirty="0"/>
          </a:p>
          <a:p>
            <a:r>
              <a:rPr lang="en-US" dirty="0"/>
              <a:t>SentencePiece </a:t>
            </a:r>
            <a:r>
              <a:rPr lang="en-US" b="1" dirty="0"/>
              <a:t>starts with a large set</a:t>
            </a:r>
            <a:r>
              <a:rPr lang="en-US" dirty="0"/>
              <a:t> of possible </a:t>
            </a:r>
            <a:r>
              <a:rPr lang="en-US" dirty="0" err="1"/>
              <a:t>subwords</a:t>
            </a:r>
            <a:r>
              <a:rPr lang="en-US" dirty="0"/>
              <a:t> (maybe 100,000).</a:t>
            </a:r>
          </a:p>
          <a:p>
            <a:r>
              <a:rPr lang="en-US" dirty="0"/>
              <a:t>Then it </a:t>
            </a:r>
            <a:r>
              <a:rPr lang="en-US" b="1" dirty="0"/>
              <a:t>prunes down</a:t>
            </a:r>
            <a:r>
              <a:rPr lang="en-US" dirty="0"/>
              <a:t> to a smaller vocabulary (e.g. 32,000), keeping only the most useful </a:t>
            </a:r>
            <a:r>
              <a:rPr lang="en-US" dirty="0" err="1"/>
              <a:t>subwords</a:t>
            </a:r>
            <a:r>
              <a:rPr lang="en-US" dirty="0"/>
              <a:t>.</a:t>
            </a:r>
          </a:p>
          <a:p>
            <a:r>
              <a:rPr lang="en-US" dirty="0"/>
              <a:t>It uses </a:t>
            </a:r>
            <a:r>
              <a:rPr lang="en-US" b="1" dirty="0"/>
              <a:t>probabilities</a:t>
            </a:r>
            <a:r>
              <a:rPr lang="en-US" dirty="0"/>
              <a:t> to decide which </a:t>
            </a:r>
            <a:r>
              <a:rPr lang="en-US" dirty="0" err="1"/>
              <a:t>subwords</a:t>
            </a:r>
            <a:r>
              <a:rPr lang="en-US" dirty="0"/>
              <a:t> are </a:t>
            </a:r>
            <a:r>
              <a:rPr lang="en-US" b="1" dirty="0"/>
              <a:t>most likely</a:t>
            </a:r>
            <a:r>
              <a:rPr lang="en-US" dirty="0"/>
              <a:t> to represent the input.</a:t>
            </a:r>
          </a:p>
          <a:p>
            <a:r>
              <a:rPr lang="en-US" dirty="0"/>
              <a:t>The model chooses the </a:t>
            </a:r>
            <a:r>
              <a:rPr lang="en-US" b="1" dirty="0"/>
              <a:t>best combination of tokens</a:t>
            </a:r>
            <a:r>
              <a:rPr lang="en-US" dirty="0"/>
              <a:t> that </a:t>
            </a:r>
            <a:r>
              <a:rPr lang="en-US" b="1" dirty="0"/>
              <a:t>maximizes the total probability</a:t>
            </a:r>
            <a:r>
              <a:rPr lang="en-US" dirty="0"/>
              <a:t> of the sequence, using dynamic programming.</a:t>
            </a:r>
          </a:p>
          <a:p>
            <a:endParaRPr lang="en-US" dirty="0"/>
          </a:p>
          <a:p>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3</a:t>
            </a:fld>
            <a:endParaRPr lang="en-US"/>
          </a:p>
        </p:txBody>
      </p:sp>
    </p:spTree>
    <p:extLst>
      <p:ext uri="{BB962C8B-B14F-4D97-AF65-F5344CB8AC3E}">
        <p14:creationId xmlns:p14="http://schemas.microsoft.com/office/powerpoint/2010/main" val="36978052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when we run out of space: summarize and flush ( evict ) memory. we store the evicted messages inside on disk ( an unlimited data store ). if the agent needs access to old messages, it can search recall storage.</a:t>
            </a:r>
          </a:p>
          <a:p>
            <a:endParaRPr lang="en-US" dirty="0"/>
          </a:p>
          <a:p>
            <a:r>
              <a:rPr lang="en-US" dirty="0"/>
              <a:t>core memory is also limited in size.</a:t>
            </a:r>
          </a:p>
          <a:p>
            <a:r>
              <a:rPr lang="en-US" dirty="0"/>
              <a:t>MemGPT agents have a second tier of memory: archival memory.</a:t>
            </a:r>
          </a:p>
          <a:p>
            <a:endParaRPr lang="en-US" dirty="0"/>
          </a:p>
          <a:p>
            <a:r>
              <a:rPr lang="en-US" dirty="0"/>
              <a:t>MemGPT agents can use archival memory as a general data store ( RAG )</a:t>
            </a:r>
          </a:p>
          <a:p>
            <a:endParaRPr lang="en-US" dirty="0"/>
          </a:p>
          <a:p>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38</a:t>
            </a:fld>
            <a:endParaRPr lang="en-US"/>
          </a:p>
        </p:txBody>
      </p:sp>
    </p:spTree>
    <p:extLst>
      <p:ext uri="{BB962C8B-B14F-4D97-AF65-F5344CB8AC3E}">
        <p14:creationId xmlns:p14="http://schemas.microsoft.com/office/powerpoint/2010/main" val="3422602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Models are only as good as the context given to them.</a:t>
            </a:r>
          </a:p>
          <a:p>
            <a:endParaRPr lang="en-US" dirty="0"/>
          </a:p>
          <a:p>
            <a:r>
              <a:rPr lang="en-US" dirty="0"/>
              <a:t>with MCP: Standardized AI development. MCP servers are reusable by various AI applications.</a:t>
            </a:r>
          </a:p>
          <a:p>
            <a:r>
              <a:rPr lang="en-US" dirty="0"/>
              <a:t>for AI application developers: connect your app to any MCP server with 0 addition work.</a:t>
            </a:r>
          </a:p>
          <a:p>
            <a:r>
              <a:rPr lang="en-US" dirty="0"/>
              <a:t>for tool or API developers: Build an MCP server once which can be adopted everywhere.</a:t>
            </a:r>
          </a:p>
          <a:p>
            <a:r>
              <a:rPr lang="en-US" dirty="0"/>
              <a:t>for AI application users : AI applications have extensive capabilities</a:t>
            </a:r>
          </a:p>
          <a:p>
            <a:r>
              <a:rPr lang="en-US" dirty="0"/>
              <a:t>for enterprises: clear separation of concerns between AI product teams</a:t>
            </a:r>
          </a:p>
          <a:p>
            <a:endParaRPr lang="en-US" dirty="0"/>
          </a:p>
          <a:p>
            <a:r>
              <a:rPr lang="en-US" dirty="0"/>
              <a:t>MCP servers provide tool schemas + functions already defined for you.  MCP servers provide tool schemas + functions. service provider will make their own MCP implementation.</a:t>
            </a:r>
          </a:p>
        </p:txBody>
      </p:sp>
      <p:sp>
        <p:nvSpPr>
          <p:cNvPr id="4" name="Slide Number Placeholder 3"/>
          <p:cNvSpPr>
            <a:spLocks noGrp="1"/>
          </p:cNvSpPr>
          <p:nvPr>
            <p:ph type="sldNum" sz="quarter" idx="5"/>
          </p:nvPr>
        </p:nvSpPr>
        <p:spPr/>
        <p:txBody>
          <a:bodyPr/>
          <a:lstStyle/>
          <a:p>
            <a:fld id="{8431BEAB-97F3-3947-9456-408471F0DCEB}" type="slidenum">
              <a:rPr lang="en-US" smtClean="0"/>
              <a:t>39</a:t>
            </a:fld>
            <a:endParaRPr lang="en-US"/>
          </a:p>
        </p:txBody>
      </p:sp>
    </p:spTree>
    <p:extLst>
      <p:ext uri="{BB962C8B-B14F-4D97-AF65-F5344CB8AC3E}">
        <p14:creationId xmlns:p14="http://schemas.microsoft.com/office/powerpoint/2010/main" val="1874643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431BEAB-97F3-3947-9456-408471F0DCEB}" type="slidenum">
              <a:rPr lang="en-US" smtClean="0"/>
              <a:t>41</a:t>
            </a:fld>
            <a:endParaRPr lang="en-US"/>
          </a:p>
        </p:txBody>
      </p:sp>
    </p:spTree>
    <p:extLst>
      <p:ext uri="{BB962C8B-B14F-4D97-AF65-F5344CB8AC3E}">
        <p14:creationId xmlns:p14="http://schemas.microsoft.com/office/powerpoint/2010/main" val="3780852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4</a:t>
            </a:fld>
            <a:endParaRPr lang="en-US"/>
          </a:p>
        </p:txBody>
      </p:sp>
    </p:spTree>
    <p:extLst>
      <p:ext uri="{BB962C8B-B14F-4D97-AF65-F5344CB8AC3E}">
        <p14:creationId xmlns:p14="http://schemas.microsoft.com/office/powerpoint/2010/main" val="2591409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Teach the model to produce desired outputs given inputs, by directly imitating labeled examples.</a:t>
            </a:r>
          </a:p>
        </p:txBody>
      </p:sp>
      <p:sp>
        <p:nvSpPr>
          <p:cNvPr id="4" name="Slide Number Placeholder 3"/>
          <p:cNvSpPr>
            <a:spLocks noGrp="1"/>
          </p:cNvSpPr>
          <p:nvPr>
            <p:ph type="sldNum" sz="quarter" idx="5"/>
          </p:nvPr>
        </p:nvSpPr>
        <p:spPr/>
        <p:txBody>
          <a:bodyPr/>
          <a:lstStyle/>
          <a:p>
            <a:fld id="{8431BEAB-97F3-3947-9456-408471F0DCEB}" type="slidenum">
              <a:rPr lang="en-US" smtClean="0"/>
              <a:t>8</a:t>
            </a:fld>
            <a:endParaRPr lang="en-US"/>
          </a:p>
        </p:txBody>
      </p:sp>
    </p:spTree>
    <p:extLst>
      <p:ext uri="{BB962C8B-B14F-4D97-AF65-F5344CB8AC3E}">
        <p14:creationId xmlns:p14="http://schemas.microsoft.com/office/powerpoint/2010/main" val="382072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9</a:t>
            </a:fld>
            <a:endParaRPr lang="en-US"/>
          </a:p>
        </p:txBody>
      </p:sp>
    </p:spTree>
    <p:extLst>
      <p:ext uri="{BB962C8B-B14F-4D97-AF65-F5344CB8AC3E}">
        <p14:creationId xmlns:p14="http://schemas.microsoft.com/office/powerpoint/2010/main" val="3457318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b="1" dirty="0"/>
              <a:t>DPO</a:t>
            </a:r>
            <a:r>
              <a:rPr lang="en-US" dirty="0"/>
              <a:t> (</a:t>
            </a:r>
            <a:r>
              <a:rPr lang="en-US" i="1" dirty="0"/>
              <a:t>Direct Preference Optimization</a:t>
            </a:r>
            <a:r>
              <a:rPr lang="en-US" dirty="0"/>
              <a:t>) skips the separate reward model and PPO stage entirely.</a:t>
            </a:r>
          </a:p>
          <a:p>
            <a:r>
              <a:rPr lang="en-US" dirty="0"/>
              <a:t>No reward model is trained.</a:t>
            </a:r>
          </a:p>
          <a:p>
            <a:r>
              <a:rPr lang="en-US" dirty="0"/>
              <a:t>No reinforcement learning loop — it’s just a supervised-style loss that works on preference pairs.</a:t>
            </a:r>
          </a:p>
          <a:p>
            <a:endParaRPr lang="en-US" dirty="0"/>
          </a:p>
          <a:p>
            <a:r>
              <a:rPr lang="en-US" dirty="0"/>
              <a:t>DPO minimizes the contrastive loss which penalizes negative response and encourages positive response.</a:t>
            </a:r>
          </a:p>
          <a:p>
            <a:r>
              <a:rPr lang="en-US" dirty="0"/>
              <a:t>DPO loss is a cross entropy loss on the reward difference of a re-parameterized reward model.</a:t>
            </a:r>
          </a:p>
          <a:p>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10</a:t>
            </a:fld>
            <a:endParaRPr lang="en-US"/>
          </a:p>
        </p:txBody>
      </p:sp>
    </p:spTree>
    <p:extLst>
      <p:ext uri="{BB962C8B-B14F-4D97-AF65-F5344CB8AC3E}">
        <p14:creationId xmlns:p14="http://schemas.microsoft.com/office/powerpoint/2010/main" val="2124373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Collect </a:t>
            </a:r>
            <a:r>
              <a:rPr lang="en-US" b="1" dirty="0"/>
              <a:t>human preference data</a:t>
            </a:r>
            <a:r>
              <a:rPr lang="en-US" dirty="0"/>
              <a:t>: (prompt, y⁺, y⁻) where humans mark which answer they prefer.</a:t>
            </a:r>
          </a:p>
          <a:p>
            <a:r>
              <a:rPr lang="en-US" dirty="0"/>
              <a:t>Train the RM to predict a </a:t>
            </a:r>
            <a:r>
              <a:rPr lang="en-US" b="1" dirty="0"/>
              <a:t>score</a:t>
            </a:r>
            <a:r>
              <a:rPr lang="en-US" dirty="0"/>
              <a:t> </a:t>
            </a:r>
          </a:p>
          <a:p>
            <a:r>
              <a:rPr lang="en-US" dirty="0"/>
              <a:t>RM becomes your </a:t>
            </a:r>
            <a:r>
              <a:rPr lang="en-US" b="1" dirty="0"/>
              <a:t>“AI judge”</a:t>
            </a:r>
            <a:r>
              <a:rPr lang="en-US" dirty="0"/>
              <a:t>.</a:t>
            </a:r>
          </a:p>
          <a:p>
            <a:endParaRPr lang="en-US" dirty="0"/>
          </a:p>
        </p:txBody>
      </p:sp>
      <p:sp>
        <p:nvSpPr>
          <p:cNvPr id="4" name="Slide Number Placeholder 3"/>
          <p:cNvSpPr>
            <a:spLocks noGrp="1"/>
          </p:cNvSpPr>
          <p:nvPr>
            <p:ph type="sldNum" sz="quarter" idx="5"/>
          </p:nvPr>
        </p:nvSpPr>
        <p:spPr/>
        <p:txBody>
          <a:bodyPr/>
          <a:lstStyle/>
          <a:p>
            <a:fld id="{8431BEAB-97F3-3947-9456-408471F0DCEB}" type="slidenum">
              <a:rPr lang="en-US" smtClean="0"/>
              <a:t>11</a:t>
            </a:fld>
            <a:endParaRPr lang="en-US"/>
          </a:p>
        </p:txBody>
      </p:sp>
    </p:spTree>
    <p:extLst>
      <p:ext uri="{BB962C8B-B14F-4D97-AF65-F5344CB8AC3E}">
        <p14:creationId xmlns:p14="http://schemas.microsoft.com/office/powerpoint/2010/main" val="1130763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reward model can be applied to </a:t>
            </a:r>
            <a:r>
              <a:rPr lang="en-US" b="1" dirty="0"/>
              <a:t>tasks where there is no single, fixed “correct” answer</a:t>
            </a:r>
            <a:r>
              <a:rPr lang="en-US" dirty="0"/>
              <a:t> — instead, there can be many valid outputs of varying quality.</a:t>
            </a:r>
          </a:p>
        </p:txBody>
      </p:sp>
      <p:sp>
        <p:nvSpPr>
          <p:cNvPr id="4" name="Slide Number Placeholder 3"/>
          <p:cNvSpPr>
            <a:spLocks noGrp="1"/>
          </p:cNvSpPr>
          <p:nvPr>
            <p:ph type="sldNum" sz="quarter" idx="5"/>
          </p:nvPr>
        </p:nvSpPr>
        <p:spPr/>
        <p:txBody>
          <a:bodyPr/>
          <a:lstStyle/>
          <a:p>
            <a:fld id="{8431BEAB-97F3-3947-9456-408471F0DCEB}" type="slidenum">
              <a:rPr lang="en-US" smtClean="0"/>
              <a:t>12</a:t>
            </a:fld>
            <a:endParaRPr lang="en-US"/>
          </a:p>
        </p:txBody>
      </p:sp>
    </p:spTree>
    <p:extLst>
      <p:ext uri="{BB962C8B-B14F-4D97-AF65-F5344CB8AC3E}">
        <p14:creationId xmlns:p14="http://schemas.microsoft.com/office/powerpoint/2010/main" val="4069205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F322-767E-2376-221C-85BA2451D5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A62FF0-24AA-D23C-5143-1C4EA15148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296F66-7D06-0A8C-B62F-04548E83F1D7}"/>
              </a:ext>
            </a:extLst>
          </p:cNvPr>
          <p:cNvSpPr>
            <a:spLocks noGrp="1"/>
          </p:cNvSpPr>
          <p:nvPr>
            <p:ph type="dt" sz="half" idx="10"/>
          </p:nvPr>
        </p:nvSpPr>
        <p:spPr/>
        <p:txBody>
          <a:bodyPr/>
          <a:lstStyle/>
          <a:p>
            <a:fld id="{962FA136-7AB3-E34E-BC2A-3FB8F79B6E9F}" type="datetimeFigureOut">
              <a:rPr lang="en-US" smtClean="0"/>
              <a:t>12/14/25</a:t>
            </a:fld>
            <a:endParaRPr lang="en-US"/>
          </a:p>
        </p:txBody>
      </p:sp>
      <p:sp>
        <p:nvSpPr>
          <p:cNvPr id="5" name="Footer Placeholder 4">
            <a:extLst>
              <a:ext uri="{FF2B5EF4-FFF2-40B4-BE49-F238E27FC236}">
                <a16:creationId xmlns:a16="http://schemas.microsoft.com/office/drawing/2014/main" id="{D33819E3-8AB9-79E8-F243-A275D6CFF6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EFDA5-E9C4-E4FE-89D7-43365D1A3412}"/>
              </a:ext>
            </a:extLst>
          </p:cNvPr>
          <p:cNvSpPr>
            <a:spLocks noGrp="1"/>
          </p:cNvSpPr>
          <p:nvPr>
            <p:ph type="sldNum" sz="quarter" idx="12"/>
          </p:nvPr>
        </p:nvSpPr>
        <p:spPr/>
        <p:txBody>
          <a:bodyPr/>
          <a:lstStyle/>
          <a:p>
            <a:fld id="{8A4D52CD-C775-3D4F-8AE1-960E44579677}" type="slidenum">
              <a:rPr lang="en-US" smtClean="0"/>
              <a:t>‹#›</a:t>
            </a:fld>
            <a:endParaRPr lang="en-US"/>
          </a:p>
        </p:txBody>
      </p:sp>
    </p:spTree>
    <p:extLst>
      <p:ext uri="{BB962C8B-B14F-4D97-AF65-F5344CB8AC3E}">
        <p14:creationId xmlns:p14="http://schemas.microsoft.com/office/powerpoint/2010/main" val="1939208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95A02-80C8-1762-6BB4-E631D2E0FD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3F691A-ED10-B832-466D-07C972FF1D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82E9CB-5753-46DB-BECA-1886C3D43226}"/>
              </a:ext>
            </a:extLst>
          </p:cNvPr>
          <p:cNvSpPr>
            <a:spLocks noGrp="1"/>
          </p:cNvSpPr>
          <p:nvPr>
            <p:ph type="dt" sz="half" idx="10"/>
          </p:nvPr>
        </p:nvSpPr>
        <p:spPr/>
        <p:txBody>
          <a:bodyPr/>
          <a:lstStyle/>
          <a:p>
            <a:fld id="{962FA136-7AB3-E34E-BC2A-3FB8F79B6E9F}" type="datetimeFigureOut">
              <a:rPr lang="en-US" smtClean="0"/>
              <a:t>12/14/25</a:t>
            </a:fld>
            <a:endParaRPr lang="en-US"/>
          </a:p>
        </p:txBody>
      </p:sp>
      <p:sp>
        <p:nvSpPr>
          <p:cNvPr id="5" name="Footer Placeholder 4">
            <a:extLst>
              <a:ext uri="{FF2B5EF4-FFF2-40B4-BE49-F238E27FC236}">
                <a16:creationId xmlns:a16="http://schemas.microsoft.com/office/drawing/2014/main" id="{9888DF68-0714-10FB-091A-EA8D14BBF0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6E8F25-AC3E-C6D9-D579-9A9822A5ED4D}"/>
              </a:ext>
            </a:extLst>
          </p:cNvPr>
          <p:cNvSpPr>
            <a:spLocks noGrp="1"/>
          </p:cNvSpPr>
          <p:nvPr>
            <p:ph type="sldNum" sz="quarter" idx="12"/>
          </p:nvPr>
        </p:nvSpPr>
        <p:spPr/>
        <p:txBody>
          <a:bodyPr/>
          <a:lstStyle/>
          <a:p>
            <a:fld id="{8A4D52CD-C775-3D4F-8AE1-960E44579677}" type="slidenum">
              <a:rPr lang="en-US" smtClean="0"/>
              <a:t>‹#›</a:t>
            </a:fld>
            <a:endParaRPr lang="en-US"/>
          </a:p>
        </p:txBody>
      </p:sp>
    </p:spTree>
    <p:extLst>
      <p:ext uri="{BB962C8B-B14F-4D97-AF65-F5344CB8AC3E}">
        <p14:creationId xmlns:p14="http://schemas.microsoft.com/office/powerpoint/2010/main" val="1594097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D7FD9E-C024-79A5-94E8-BFA881783A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5AC9B6-FC22-4941-D81C-75CA75B3B6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559D91-5772-1446-E701-8E2619CF793E}"/>
              </a:ext>
            </a:extLst>
          </p:cNvPr>
          <p:cNvSpPr>
            <a:spLocks noGrp="1"/>
          </p:cNvSpPr>
          <p:nvPr>
            <p:ph type="dt" sz="half" idx="10"/>
          </p:nvPr>
        </p:nvSpPr>
        <p:spPr/>
        <p:txBody>
          <a:bodyPr/>
          <a:lstStyle/>
          <a:p>
            <a:fld id="{962FA136-7AB3-E34E-BC2A-3FB8F79B6E9F}" type="datetimeFigureOut">
              <a:rPr lang="en-US" smtClean="0"/>
              <a:t>12/14/25</a:t>
            </a:fld>
            <a:endParaRPr lang="en-US"/>
          </a:p>
        </p:txBody>
      </p:sp>
      <p:sp>
        <p:nvSpPr>
          <p:cNvPr id="5" name="Footer Placeholder 4">
            <a:extLst>
              <a:ext uri="{FF2B5EF4-FFF2-40B4-BE49-F238E27FC236}">
                <a16:creationId xmlns:a16="http://schemas.microsoft.com/office/drawing/2014/main" id="{A549A152-0DD4-8C0D-AFD5-F5B6DFA811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4E2DDB-66EE-6B24-528D-338ACC5F3542}"/>
              </a:ext>
            </a:extLst>
          </p:cNvPr>
          <p:cNvSpPr>
            <a:spLocks noGrp="1"/>
          </p:cNvSpPr>
          <p:nvPr>
            <p:ph type="sldNum" sz="quarter" idx="12"/>
          </p:nvPr>
        </p:nvSpPr>
        <p:spPr/>
        <p:txBody>
          <a:bodyPr/>
          <a:lstStyle/>
          <a:p>
            <a:fld id="{8A4D52CD-C775-3D4F-8AE1-960E44579677}" type="slidenum">
              <a:rPr lang="en-US" smtClean="0"/>
              <a:t>‹#›</a:t>
            </a:fld>
            <a:endParaRPr lang="en-US"/>
          </a:p>
        </p:txBody>
      </p:sp>
    </p:spTree>
    <p:extLst>
      <p:ext uri="{BB962C8B-B14F-4D97-AF65-F5344CB8AC3E}">
        <p14:creationId xmlns:p14="http://schemas.microsoft.com/office/powerpoint/2010/main" val="1934232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9A864-4DF4-E924-A64D-4FB0EA878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22C8E1-49B1-2143-1B11-744AD9D3DE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F36E6-96F1-AC12-AF11-7B0DC1235487}"/>
              </a:ext>
            </a:extLst>
          </p:cNvPr>
          <p:cNvSpPr>
            <a:spLocks noGrp="1"/>
          </p:cNvSpPr>
          <p:nvPr>
            <p:ph type="dt" sz="half" idx="10"/>
          </p:nvPr>
        </p:nvSpPr>
        <p:spPr/>
        <p:txBody>
          <a:bodyPr/>
          <a:lstStyle/>
          <a:p>
            <a:fld id="{962FA136-7AB3-E34E-BC2A-3FB8F79B6E9F}" type="datetimeFigureOut">
              <a:rPr lang="en-US" smtClean="0"/>
              <a:t>12/14/25</a:t>
            </a:fld>
            <a:endParaRPr lang="en-US"/>
          </a:p>
        </p:txBody>
      </p:sp>
      <p:sp>
        <p:nvSpPr>
          <p:cNvPr id="5" name="Footer Placeholder 4">
            <a:extLst>
              <a:ext uri="{FF2B5EF4-FFF2-40B4-BE49-F238E27FC236}">
                <a16:creationId xmlns:a16="http://schemas.microsoft.com/office/drawing/2014/main" id="{34C60084-B9E2-5BDC-12D7-34FF904D2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50203-BC69-7A17-7749-FBBA12F6E052}"/>
              </a:ext>
            </a:extLst>
          </p:cNvPr>
          <p:cNvSpPr>
            <a:spLocks noGrp="1"/>
          </p:cNvSpPr>
          <p:nvPr>
            <p:ph type="sldNum" sz="quarter" idx="12"/>
          </p:nvPr>
        </p:nvSpPr>
        <p:spPr/>
        <p:txBody>
          <a:bodyPr/>
          <a:lstStyle/>
          <a:p>
            <a:fld id="{8A4D52CD-C775-3D4F-8AE1-960E44579677}" type="slidenum">
              <a:rPr lang="en-US" smtClean="0"/>
              <a:t>‹#›</a:t>
            </a:fld>
            <a:endParaRPr lang="en-US"/>
          </a:p>
        </p:txBody>
      </p:sp>
    </p:spTree>
    <p:extLst>
      <p:ext uri="{BB962C8B-B14F-4D97-AF65-F5344CB8AC3E}">
        <p14:creationId xmlns:p14="http://schemas.microsoft.com/office/powerpoint/2010/main" val="151874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DAD16-400C-6F96-A548-0E79CC315A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067388-533A-FF67-F352-1CCD602015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E108DC-B2EC-C925-DC0C-2E0EF6D3348A}"/>
              </a:ext>
            </a:extLst>
          </p:cNvPr>
          <p:cNvSpPr>
            <a:spLocks noGrp="1"/>
          </p:cNvSpPr>
          <p:nvPr>
            <p:ph type="dt" sz="half" idx="10"/>
          </p:nvPr>
        </p:nvSpPr>
        <p:spPr/>
        <p:txBody>
          <a:bodyPr/>
          <a:lstStyle/>
          <a:p>
            <a:fld id="{962FA136-7AB3-E34E-BC2A-3FB8F79B6E9F}" type="datetimeFigureOut">
              <a:rPr lang="en-US" smtClean="0"/>
              <a:t>12/14/25</a:t>
            </a:fld>
            <a:endParaRPr lang="en-US"/>
          </a:p>
        </p:txBody>
      </p:sp>
      <p:sp>
        <p:nvSpPr>
          <p:cNvPr id="5" name="Footer Placeholder 4">
            <a:extLst>
              <a:ext uri="{FF2B5EF4-FFF2-40B4-BE49-F238E27FC236}">
                <a16:creationId xmlns:a16="http://schemas.microsoft.com/office/drawing/2014/main" id="{06AE6679-3761-4399-869F-B7AA8CAF1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89A6D9-4564-C45E-E044-4055819C63D1}"/>
              </a:ext>
            </a:extLst>
          </p:cNvPr>
          <p:cNvSpPr>
            <a:spLocks noGrp="1"/>
          </p:cNvSpPr>
          <p:nvPr>
            <p:ph type="sldNum" sz="quarter" idx="12"/>
          </p:nvPr>
        </p:nvSpPr>
        <p:spPr/>
        <p:txBody>
          <a:bodyPr/>
          <a:lstStyle/>
          <a:p>
            <a:fld id="{8A4D52CD-C775-3D4F-8AE1-960E44579677}" type="slidenum">
              <a:rPr lang="en-US" smtClean="0"/>
              <a:t>‹#›</a:t>
            </a:fld>
            <a:endParaRPr lang="en-US"/>
          </a:p>
        </p:txBody>
      </p:sp>
    </p:spTree>
    <p:extLst>
      <p:ext uri="{BB962C8B-B14F-4D97-AF65-F5344CB8AC3E}">
        <p14:creationId xmlns:p14="http://schemas.microsoft.com/office/powerpoint/2010/main" val="1319967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18439-C735-1C2C-7746-23DCDD1D54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4CC604-19FA-E3C7-CF2D-1E659847C5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54EAB6-4132-E0FC-491A-8DC1630608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D5D82E-7944-C967-F733-701E305D669A}"/>
              </a:ext>
            </a:extLst>
          </p:cNvPr>
          <p:cNvSpPr>
            <a:spLocks noGrp="1"/>
          </p:cNvSpPr>
          <p:nvPr>
            <p:ph type="dt" sz="half" idx="10"/>
          </p:nvPr>
        </p:nvSpPr>
        <p:spPr/>
        <p:txBody>
          <a:bodyPr/>
          <a:lstStyle/>
          <a:p>
            <a:fld id="{962FA136-7AB3-E34E-BC2A-3FB8F79B6E9F}" type="datetimeFigureOut">
              <a:rPr lang="en-US" smtClean="0"/>
              <a:t>12/14/25</a:t>
            </a:fld>
            <a:endParaRPr lang="en-US"/>
          </a:p>
        </p:txBody>
      </p:sp>
      <p:sp>
        <p:nvSpPr>
          <p:cNvPr id="6" name="Footer Placeholder 5">
            <a:extLst>
              <a:ext uri="{FF2B5EF4-FFF2-40B4-BE49-F238E27FC236}">
                <a16:creationId xmlns:a16="http://schemas.microsoft.com/office/drawing/2014/main" id="{C7742E89-87CA-BDAB-5A8C-D23E2B627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C9B2F1-42F1-E524-5DC4-2C4513A5B0D6}"/>
              </a:ext>
            </a:extLst>
          </p:cNvPr>
          <p:cNvSpPr>
            <a:spLocks noGrp="1"/>
          </p:cNvSpPr>
          <p:nvPr>
            <p:ph type="sldNum" sz="quarter" idx="12"/>
          </p:nvPr>
        </p:nvSpPr>
        <p:spPr/>
        <p:txBody>
          <a:bodyPr/>
          <a:lstStyle/>
          <a:p>
            <a:fld id="{8A4D52CD-C775-3D4F-8AE1-960E44579677}" type="slidenum">
              <a:rPr lang="en-US" smtClean="0"/>
              <a:t>‹#›</a:t>
            </a:fld>
            <a:endParaRPr lang="en-US"/>
          </a:p>
        </p:txBody>
      </p:sp>
    </p:spTree>
    <p:extLst>
      <p:ext uri="{BB962C8B-B14F-4D97-AF65-F5344CB8AC3E}">
        <p14:creationId xmlns:p14="http://schemas.microsoft.com/office/powerpoint/2010/main" val="2063909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C402-5021-5182-7275-B4EA90C12F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F776B5-FEEA-7F92-D5C5-0EF6A2047B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3E1656-2DC5-C19F-E1FD-EAC50AEF52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FEEACF-6CF9-B3C6-7058-70C581D944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D7642B-78D4-8E69-1928-A0DA922CBA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8D4E9C-6625-49A4-824F-DC5D69A3125E}"/>
              </a:ext>
            </a:extLst>
          </p:cNvPr>
          <p:cNvSpPr>
            <a:spLocks noGrp="1"/>
          </p:cNvSpPr>
          <p:nvPr>
            <p:ph type="dt" sz="half" idx="10"/>
          </p:nvPr>
        </p:nvSpPr>
        <p:spPr/>
        <p:txBody>
          <a:bodyPr/>
          <a:lstStyle/>
          <a:p>
            <a:fld id="{962FA136-7AB3-E34E-BC2A-3FB8F79B6E9F}" type="datetimeFigureOut">
              <a:rPr lang="en-US" smtClean="0"/>
              <a:t>12/14/25</a:t>
            </a:fld>
            <a:endParaRPr lang="en-US"/>
          </a:p>
        </p:txBody>
      </p:sp>
      <p:sp>
        <p:nvSpPr>
          <p:cNvPr id="8" name="Footer Placeholder 7">
            <a:extLst>
              <a:ext uri="{FF2B5EF4-FFF2-40B4-BE49-F238E27FC236}">
                <a16:creationId xmlns:a16="http://schemas.microsoft.com/office/drawing/2014/main" id="{DBEC0DEE-5F6B-433B-6D4D-DC9F72D7C6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662C1D-C6F6-0CE5-91F7-DC05608E7B33}"/>
              </a:ext>
            </a:extLst>
          </p:cNvPr>
          <p:cNvSpPr>
            <a:spLocks noGrp="1"/>
          </p:cNvSpPr>
          <p:nvPr>
            <p:ph type="sldNum" sz="quarter" idx="12"/>
          </p:nvPr>
        </p:nvSpPr>
        <p:spPr/>
        <p:txBody>
          <a:bodyPr/>
          <a:lstStyle/>
          <a:p>
            <a:fld id="{8A4D52CD-C775-3D4F-8AE1-960E44579677}" type="slidenum">
              <a:rPr lang="en-US" smtClean="0"/>
              <a:t>‹#›</a:t>
            </a:fld>
            <a:endParaRPr lang="en-US"/>
          </a:p>
        </p:txBody>
      </p:sp>
    </p:spTree>
    <p:extLst>
      <p:ext uri="{BB962C8B-B14F-4D97-AF65-F5344CB8AC3E}">
        <p14:creationId xmlns:p14="http://schemas.microsoft.com/office/powerpoint/2010/main" val="2868741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F1F69-1711-A91E-E388-B38C1824A8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EDDA2D-CD2D-B603-6897-323D6545B0AA}"/>
              </a:ext>
            </a:extLst>
          </p:cNvPr>
          <p:cNvSpPr>
            <a:spLocks noGrp="1"/>
          </p:cNvSpPr>
          <p:nvPr>
            <p:ph type="dt" sz="half" idx="10"/>
          </p:nvPr>
        </p:nvSpPr>
        <p:spPr/>
        <p:txBody>
          <a:bodyPr/>
          <a:lstStyle/>
          <a:p>
            <a:fld id="{962FA136-7AB3-E34E-BC2A-3FB8F79B6E9F}" type="datetimeFigureOut">
              <a:rPr lang="en-US" smtClean="0"/>
              <a:t>12/14/25</a:t>
            </a:fld>
            <a:endParaRPr lang="en-US"/>
          </a:p>
        </p:txBody>
      </p:sp>
      <p:sp>
        <p:nvSpPr>
          <p:cNvPr id="4" name="Footer Placeholder 3">
            <a:extLst>
              <a:ext uri="{FF2B5EF4-FFF2-40B4-BE49-F238E27FC236}">
                <a16:creationId xmlns:a16="http://schemas.microsoft.com/office/drawing/2014/main" id="{42EDC182-E674-761D-D352-0BAC909CE8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BFD1CF-A5CB-4BED-E487-658349BC77B0}"/>
              </a:ext>
            </a:extLst>
          </p:cNvPr>
          <p:cNvSpPr>
            <a:spLocks noGrp="1"/>
          </p:cNvSpPr>
          <p:nvPr>
            <p:ph type="sldNum" sz="quarter" idx="12"/>
          </p:nvPr>
        </p:nvSpPr>
        <p:spPr/>
        <p:txBody>
          <a:bodyPr/>
          <a:lstStyle/>
          <a:p>
            <a:fld id="{8A4D52CD-C775-3D4F-8AE1-960E44579677}" type="slidenum">
              <a:rPr lang="en-US" smtClean="0"/>
              <a:t>‹#›</a:t>
            </a:fld>
            <a:endParaRPr lang="en-US"/>
          </a:p>
        </p:txBody>
      </p:sp>
    </p:spTree>
    <p:extLst>
      <p:ext uri="{BB962C8B-B14F-4D97-AF65-F5344CB8AC3E}">
        <p14:creationId xmlns:p14="http://schemas.microsoft.com/office/powerpoint/2010/main" val="3253414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6E4AAD-8FA9-7474-5FD0-7495912816CD}"/>
              </a:ext>
            </a:extLst>
          </p:cNvPr>
          <p:cNvSpPr>
            <a:spLocks noGrp="1"/>
          </p:cNvSpPr>
          <p:nvPr>
            <p:ph type="dt" sz="half" idx="10"/>
          </p:nvPr>
        </p:nvSpPr>
        <p:spPr/>
        <p:txBody>
          <a:bodyPr/>
          <a:lstStyle/>
          <a:p>
            <a:fld id="{962FA136-7AB3-E34E-BC2A-3FB8F79B6E9F}" type="datetimeFigureOut">
              <a:rPr lang="en-US" smtClean="0"/>
              <a:t>12/14/25</a:t>
            </a:fld>
            <a:endParaRPr lang="en-US"/>
          </a:p>
        </p:txBody>
      </p:sp>
      <p:sp>
        <p:nvSpPr>
          <p:cNvPr id="3" name="Footer Placeholder 2">
            <a:extLst>
              <a:ext uri="{FF2B5EF4-FFF2-40B4-BE49-F238E27FC236}">
                <a16:creationId xmlns:a16="http://schemas.microsoft.com/office/drawing/2014/main" id="{5AB99C64-CE44-6CDE-12C0-F40E4193EA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027F54-FD0A-E434-0045-C5F103BAA9C2}"/>
              </a:ext>
            </a:extLst>
          </p:cNvPr>
          <p:cNvSpPr>
            <a:spLocks noGrp="1"/>
          </p:cNvSpPr>
          <p:nvPr>
            <p:ph type="sldNum" sz="quarter" idx="12"/>
          </p:nvPr>
        </p:nvSpPr>
        <p:spPr/>
        <p:txBody>
          <a:bodyPr/>
          <a:lstStyle/>
          <a:p>
            <a:fld id="{8A4D52CD-C775-3D4F-8AE1-960E44579677}" type="slidenum">
              <a:rPr lang="en-US" smtClean="0"/>
              <a:t>‹#›</a:t>
            </a:fld>
            <a:endParaRPr lang="en-US"/>
          </a:p>
        </p:txBody>
      </p:sp>
    </p:spTree>
    <p:extLst>
      <p:ext uri="{BB962C8B-B14F-4D97-AF65-F5344CB8AC3E}">
        <p14:creationId xmlns:p14="http://schemas.microsoft.com/office/powerpoint/2010/main" val="198033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5A52-5FEC-DFEF-453D-4A549360D5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35F7A5-089F-1615-0E60-D309930754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2AC574-13EB-57D9-8A7C-2B36A99F48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5D979A-C257-21BE-AF40-D6184AB9803E}"/>
              </a:ext>
            </a:extLst>
          </p:cNvPr>
          <p:cNvSpPr>
            <a:spLocks noGrp="1"/>
          </p:cNvSpPr>
          <p:nvPr>
            <p:ph type="dt" sz="half" idx="10"/>
          </p:nvPr>
        </p:nvSpPr>
        <p:spPr/>
        <p:txBody>
          <a:bodyPr/>
          <a:lstStyle/>
          <a:p>
            <a:fld id="{962FA136-7AB3-E34E-BC2A-3FB8F79B6E9F}" type="datetimeFigureOut">
              <a:rPr lang="en-US" smtClean="0"/>
              <a:t>12/14/25</a:t>
            </a:fld>
            <a:endParaRPr lang="en-US"/>
          </a:p>
        </p:txBody>
      </p:sp>
      <p:sp>
        <p:nvSpPr>
          <p:cNvPr id="6" name="Footer Placeholder 5">
            <a:extLst>
              <a:ext uri="{FF2B5EF4-FFF2-40B4-BE49-F238E27FC236}">
                <a16:creationId xmlns:a16="http://schemas.microsoft.com/office/drawing/2014/main" id="{B1BBED36-014E-4A71-5B3C-80ADBA8C5D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D0B00-FB65-135B-C6BB-CC4C408566D2}"/>
              </a:ext>
            </a:extLst>
          </p:cNvPr>
          <p:cNvSpPr>
            <a:spLocks noGrp="1"/>
          </p:cNvSpPr>
          <p:nvPr>
            <p:ph type="sldNum" sz="quarter" idx="12"/>
          </p:nvPr>
        </p:nvSpPr>
        <p:spPr/>
        <p:txBody>
          <a:bodyPr/>
          <a:lstStyle/>
          <a:p>
            <a:fld id="{8A4D52CD-C775-3D4F-8AE1-960E44579677}" type="slidenum">
              <a:rPr lang="en-US" smtClean="0"/>
              <a:t>‹#›</a:t>
            </a:fld>
            <a:endParaRPr lang="en-US"/>
          </a:p>
        </p:txBody>
      </p:sp>
    </p:spTree>
    <p:extLst>
      <p:ext uri="{BB962C8B-B14F-4D97-AF65-F5344CB8AC3E}">
        <p14:creationId xmlns:p14="http://schemas.microsoft.com/office/powerpoint/2010/main" val="1245740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6B77-8FF0-DC0B-9470-1CE8D8CD05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3BE072-4BE4-9D6A-862B-F14B677890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F6B9CD-B965-8D68-1A10-3AE0692B5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A5BC65-74BC-5241-8029-B8EB44EAEF10}"/>
              </a:ext>
            </a:extLst>
          </p:cNvPr>
          <p:cNvSpPr>
            <a:spLocks noGrp="1"/>
          </p:cNvSpPr>
          <p:nvPr>
            <p:ph type="dt" sz="half" idx="10"/>
          </p:nvPr>
        </p:nvSpPr>
        <p:spPr/>
        <p:txBody>
          <a:bodyPr/>
          <a:lstStyle/>
          <a:p>
            <a:fld id="{962FA136-7AB3-E34E-BC2A-3FB8F79B6E9F}" type="datetimeFigureOut">
              <a:rPr lang="en-US" smtClean="0"/>
              <a:t>12/14/25</a:t>
            </a:fld>
            <a:endParaRPr lang="en-US"/>
          </a:p>
        </p:txBody>
      </p:sp>
      <p:sp>
        <p:nvSpPr>
          <p:cNvPr id="6" name="Footer Placeholder 5">
            <a:extLst>
              <a:ext uri="{FF2B5EF4-FFF2-40B4-BE49-F238E27FC236}">
                <a16:creationId xmlns:a16="http://schemas.microsoft.com/office/drawing/2014/main" id="{7E5B4501-5C38-7A00-B60F-258ADB0F2A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4F6EB4-E418-AC15-9697-97E671100204}"/>
              </a:ext>
            </a:extLst>
          </p:cNvPr>
          <p:cNvSpPr>
            <a:spLocks noGrp="1"/>
          </p:cNvSpPr>
          <p:nvPr>
            <p:ph type="sldNum" sz="quarter" idx="12"/>
          </p:nvPr>
        </p:nvSpPr>
        <p:spPr/>
        <p:txBody>
          <a:bodyPr/>
          <a:lstStyle/>
          <a:p>
            <a:fld id="{8A4D52CD-C775-3D4F-8AE1-960E44579677}" type="slidenum">
              <a:rPr lang="en-US" smtClean="0"/>
              <a:t>‹#›</a:t>
            </a:fld>
            <a:endParaRPr lang="en-US"/>
          </a:p>
        </p:txBody>
      </p:sp>
    </p:spTree>
    <p:extLst>
      <p:ext uri="{BB962C8B-B14F-4D97-AF65-F5344CB8AC3E}">
        <p14:creationId xmlns:p14="http://schemas.microsoft.com/office/powerpoint/2010/main" val="1315623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FCEC45-E74B-A3B3-5FAC-8304FA31A7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545993-60B9-2BEA-E6A7-97BCC99EBE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F1AAC5-8ABA-A420-251B-FD04234CC5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62FA136-7AB3-E34E-BC2A-3FB8F79B6E9F}" type="datetimeFigureOut">
              <a:rPr lang="en-US" smtClean="0"/>
              <a:t>12/14/25</a:t>
            </a:fld>
            <a:endParaRPr lang="en-US"/>
          </a:p>
        </p:txBody>
      </p:sp>
      <p:sp>
        <p:nvSpPr>
          <p:cNvPr id="5" name="Footer Placeholder 4">
            <a:extLst>
              <a:ext uri="{FF2B5EF4-FFF2-40B4-BE49-F238E27FC236}">
                <a16:creationId xmlns:a16="http://schemas.microsoft.com/office/drawing/2014/main" id="{A52711F7-DE73-1B83-C599-BFBA3C2020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FAF3CEC-1B94-5595-3BF2-5197A6691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A4D52CD-C775-3D4F-8AE1-960E44579677}" type="slidenum">
              <a:rPr lang="en-US" smtClean="0"/>
              <a:t>‹#›</a:t>
            </a:fld>
            <a:endParaRPr lang="en-US"/>
          </a:p>
        </p:txBody>
      </p:sp>
    </p:spTree>
    <p:extLst>
      <p:ext uri="{BB962C8B-B14F-4D97-AF65-F5344CB8AC3E}">
        <p14:creationId xmlns:p14="http://schemas.microsoft.com/office/powerpoint/2010/main" val="2399146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d6e12d9-7be1-4674-9d39-a4097ae597bd.png"/>
          <p:cNvPicPr>
            <a:picLocks noChangeAspect="1"/>
          </p:cNvPicPr>
          <p:nvPr/>
        </p:nvPicPr>
        <p:blipFill>
          <a:blip r:embed="rId3"/>
          <a:stretch>
            <a:fillRect/>
          </a:stretch>
        </p:blipFill>
        <p:spPr>
          <a:xfrm>
            <a:off x="0" y="0"/>
            <a:ext cx="12192000" cy="6858000"/>
          </a:xfrm>
          <a:prstGeom prst="rect">
            <a:avLst/>
          </a:prstGeom>
        </p:spPr>
      </p:pic>
      <p:sp>
        <p:nvSpPr>
          <p:cNvPr id="4" name="Rectangle 3"/>
          <p:cNvSpPr/>
          <p:nvPr/>
        </p:nvSpPr>
        <p:spPr>
          <a:xfrm>
            <a:off x="0" y="0"/>
            <a:ext cx="12192000" cy="109728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1">
            <a:extLst>
              <a:ext uri="{FF2B5EF4-FFF2-40B4-BE49-F238E27FC236}">
                <a16:creationId xmlns:a16="http://schemas.microsoft.com/office/drawing/2014/main" id="{0496EF11-B453-152E-2B1F-EDB1833ADFB6}"/>
              </a:ext>
            </a:extLst>
          </p:cNvPr>
          <p:cNvSpPr>
            <a:spLocks noGrp="1"/>
          </p:cNvSpPr>
          <p:nvPr>
            <p:ph type="ctrTitle"/>
          </p:nvPr>
        </p:nvSpPr>
        <p:spPr>
          <a:xfrm>
            <a:off x="0" y="0"/>
            <a:ext cx="12192000" cy="731520"/>
          </a:xfrm>
          <a:solidFill>
            <a:srgbClr val="0A4FA2"/>
          </a:solidFill>
        </p:spPr>
        <p:txBody>
          <a:bodyPr/>
          <a:lstStyle/>
          <a:p>
            <a:pPr algn="ctr"/>
            <a:r>
              <a:rPr lang="en-US" sz="2800" b="1" dirty="0">
                <a:solidFill>
                  <a:srgbClr val="FFFFFF"/>
                </a:solidFill>
              </a:rPr>
              <a:t>Large Language Model and Applications</a:t>
            </a:r>
          </a:p>
        </p:txBody>
      </p:sp>
    </p:spTree>
    <p:extLst>
      <p:ext uri="{BB962C8B-B14F-4D97-AF65-F5344CB8AC3E}">
        <p14:creationId xmlns:p14="http://schemas.microsoft.com/office/powerpoint/2010/main" val="1857012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4F89-F262-343A-7A6E-36D145DDDBDD}"/>
              </a:ext>
            </a:extLst>
          </p:cNvPr>
          <p:cNvSpPr>
            <a:spLocks noGrp="1"/>
          </p:cNvSpPr>
          <p:nvPr>
            <p:ph type="title"/>
          </p:nvPr>
        </p:nvSpPr>
        <p:spPr>
          <a:xfrm>
            <a:off x="0" y="0"/>
            <a:ext cx="12192000" cy="731520"/>
          </a:xfrm>
          <a:solidFill>
            <a:srgbClr val="0A4FA2"/>
          </a:solidFill>
        </p:spPr>
        <p:txBody>
          <a:bodyPr>
            <a:normAutofit/>
          </a:bodyPr>
          <a:lstStyle/>
          <a:p>
            <a:pPr algn="ctr"/>
            <a:r>
              <a:rPr lang="en-US" sz="2800" b="1" dirty="0">
                <a:solidFill>
                  <a:srgbClr val="FFFFFF"/>
                </a:solidFill>
              </a:rPr>
              <a:t>SFT Model </a:t>
            </a:r>
            <a:r>
              <a:rPr lang="en-US" sz="2800" b="1" dirty="0">
                <a:solidFill>
                  <a:srgbClr val="FFFFFF"/>
                </a:solidFill>
                <a:sym typeface="Wingdings" pitchFamily="2" charset="2"/>
              </a:rPr>
              <a:t></a:t>
            </a:r>
            <a:r>
              <a:rPr lang="en-US" sz="2800" b="1" dirty="0">
                <a:solidFill>
                  <a:srgbClr val="FFFFFF"/>
                </a:solidFill>
              </a:rPr>
              <a:t> Preference Tuning  DPO – Direct Preference Optimization</a:t>
            </a:r>
          </a:p>
        </p:txBody>
      </p:sp>
      <p:pic>
        <p:nvPicPr>
          <p:cNvPr id="4" name="Content Placeholder 3">
            <a:extLst>
              <a:ext uri="{FF2B5EF4-FFF2-40B4-BE49-F238E27FC236}">
                <a16:creationId xmlns:a16="http://schemas.microsoft.com/office/drawing/2014/main" id="{5AB93611-1E28-765B-3A89-EE8D33C4457F}"/>
              </a:ext>
            </a:extLst>
          </p:cNvPr>
          <p:cNvPicPr>
            <a:picLocks noGrp="1" noChangeAspect="1"/>
          </p:cNvPicPr>
          <p:nvPr>
            <p:ph idx="1"/>
          </p:nvPr>
        </p:nvPicPr>
        <p:blipFill>
          <a:blip r:embed="rId3"/>
          <a:stretch>
            <a:fillRect/>
          </a:stretch>
        </p:blipFill>
        <p:spPr>
          <a:xfrm>
            <a:off x="1785772" y="1825625"/>
            <a:ext cx="8620455" cy="4351338"/>
          </a:xfrm>
          <a:prstGeom prst="rect">
            <a:avLst/>
          </a:prstGeom>
        </p:spPr>
      </p:pic>
    </p:spTree>
    <p:extLst>
      <p:ext uri="{BB962C8B-B14F-4D97-AF65-F5344CB8AC3E}">
        <p14:creationId xmlns:p14="http://schemas.microsoft.com/office/powerpoint/2010/main" val="3595741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78B04-A718-2BD3-CB23-327C05FE7AF4}"/>
              </a:ext>
            </a:extLst>
          </p:cNvPr>
          <p:cNvSpPr>
            <a:spLocks noGrp="1"/>
          </p:cNvSpPr>
          <p:nvPr>
            <p:ph type="title"/>
          </p:nvPr>
        </p:nvSpPr>
        <p:spPr>
          <a:xfrm>
            <a:off x="0" y="0"/>
            <a:ext cx="12192000" cy="731520"/>
          </a:xfrm>
          <a:solidFill>
            <a:srgbClr val="0A4FA2"/>
          </a:solidFill>
        </p:spPr>
        <p:txBody>
          <a:bodyPr>
            <a:normAutofit fontScale="90000"/>
          </a:bodyPr>
          <a:lstStyle/>
          <a:p>
            <a:pPr algn="ctr"/>
            <a:r>
              <a:rPr lang="en-US" sz="2800" b="1" dirty="0">
                <a:solidFill>
                  <a:srgbClr val="FFFFFF"/>
                </a:solidFill>
              </a:rPr>
              <a:t>SFT Model </a:t>
            </a:r>
            <a:r>
              <a:rPr lang="en-US" sz="2800" b="1" dirty="0">
                <a:solidFill>
                  <a:srgbClr val="FFFFFF"/>
                </a:solidFill>
                <a:sym typeface="Wingdings" pitchFamily="2" charset="2"/>
              </a:rPr>
              <a:t></a:t>
            </a:r>
            <a:r>
              <a:rPr lang="en-US" sz="2800" b="1" dirty="0">
                <a:solidFill>
                  <a:srgbClr val="FFFFFF"/>
                </a:solidFill>
              </a:rPr>
              <a:t> Preference Tuning  RLHF Reinforcement Learning from Human Feedback</a:t>
            </a:r>
          </a:p>
        </p:txBody>
      </p:sp>
      <p:pic>
        <p:nvPicPr>
          <p:cNvPr id="7" name="Content Placeholder 6">
            <a:extLst>
              <a:ext uri="{FF2B5EF4-FFF2-40B4-BE49-F238E27FC236}">
                <a16:creationId xmlns:a16="http://schemas.microsoft.com/office/drawing/2014/main" id="{BF0B4822-3E7A-0F9E-301B-63B6A40422B1}"/>
              </a:ext>
            </a:extLst>
          </p:cNvPr>
          <p:cNvPicPr>
            <a:picLocks noGrp="1" noChangeAspect="1"/>
          </p:cNvPicPr>
          <p:nvPr>
            <p:ph idx="1"/>
          </p:nvPr>
        </p:nvPicPr>
        <p:blipFill>
          <a:blip r:embed="rId3"/>
          <a:stretch>
            <a:fillRect/>
          </a:stretch>
        </p:blipFill>
        <p:spPr>
          <a:xfrm>
            <a:off x="3107318" y="1825625"/>
            <a:ext cx="5977364" cy="4351338"/>
          </a:xfrm>
          <a:prstGeom prst="rect">
            <a:avLst/>
          </a:prstGeom>
        </p:spPr>
      </p:pic>
    </p:spTree>
    <p:extLst>
      <p:ext uri="{BB962C8B-B14F-4D97-AF65-F5344CB8AC3E}">
        <p14:creationId xmlns:p14="http://schemas.microsoft.com/office/powerpoint/2010/main" val="3763835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5835-487D-8841-8ED1-3AB5921BFB60}"/>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Reward Model</a:t>
            </a:r>
          </a:p>
        </p:txBody>
      </p:sp>
      <p:pic>
        <p:nvPicPr>
          <p:cNvPr id="7" name="Content Placeholder 6">
            <a:extLst>
              <a:ext uri="{FF2B5EF4-FFF2-40B4-BE49-F238E27FC236}">
                <a16:creationId xmlns:a16="http://schemas.microsoft.com/office/drawing/2014/main" id="{E78DB1C6-6802-537C-39DF-5827818B82FE}"/>
              </a:ext>
            </a:extLst>
          </p:cNvPr>
          <p:cNvPicPr>
            <a:picLocks noGrp="1" noChangeAspect="1"/>
          </p:cNvPicPr>
          <p:nvPr>
            <p:ph idx="1"/>
          </p:nvPr>
        </p:nvPicPr>
        <p:blipFill>
          <a:blip r:embed="rId3"/>
          <a:stretch>
            <a:fillRect/>
          </a:stretch>
        </p:blipFill>
        <p:spPr>
          <a:xfrm>
            <a:off x="1378424" y="1825625"/>
            <a:ext cx="9435151" cy="4351338"/>
          </a:xfrm>
          <a:prstGeom prst="rect">
            <a:avLst/>
          </a:prstGeom>
        </p:spPr>
      </p:pic>
    </p:spTree>
    <p:extLst>
      <p:ext uri="{BB962C8B-B14F-4D97-AF65-F5344CB8AC3E}">
        <p14:creationId xmlns:p14="http://schemas.microsoft.com/office/powerpoint/2010/main" val="2342742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47F2E-3847-29F0-25EB-9A61D167FD49}"/>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Reward Model</a:t>
            </a:r>
          </a:p>
        </p:txBody>
      </p:sp>
      <p:pic>
        <p:nvPicPr>
          <p:cNvPr id="4" name="Content Placeholder 3">
            <a:extLst>
              <a:ext uri="{FF2B5EF4-FFF2-40B4-BE49-F238E27FC236}">
                <a16:creationId xmlns:a16="http://schemas.microsoft.com/office/drawing/2014/main" id="{1DC9C1CB-3CF4-BEFE-18F1-F3B17C6D11DD}"/>
              </a:ext>
            </a:extLst>
          </p:cNvPr>
          <p:cNvPicPr>
            <a:picLocks noGrp="1" noChangeAspect="1"/>
          </p:cNvPicPr>
          <p:nvPr>
            <p:ph idx="1"/>
          </p:nvPr>
        </p:nvPicPr>
        <p:blipFill>
          <a:blip r:embed="rId3"/>
          <a:stretch>
            <a:fillRect/>
          </a:stretch>
        </p:blipFill>
        <p:spPr>
          <a:xfrm>
            <a:off x="1285438" y="1825625"/>
            <a:ext cx="9621124" cy="4351338"/>
          </a:xfrm>
          <a:prstGeom prst="rect">
            <a:avLst/>
          </a:prstGeom>
        </p:spPr>
      </p:pic>
    </p:spTree>
    <p:extLst>
      <p:ext uri="{BB962C8B-B14F-4D97-AF65-F5344CB8AC3E}">
        <p14:creationId xmlns:p14="http://schemas.microsoft.com/office/powerpoint/2010/main" val="3131673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2D71F-271B-331B-45AA-E8412A815C74}"/>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Reinforcement Learning</a:t>
            </a:r>
          </a:p>
        </p:txBody>
      </p:sp>
      <p:pic>
        <p:nvPicPr>
          <p:cNvPr id="4" name="Content Placeholder 3">
            <a:extLst>
              <a:ext uri="{FF2B5EF4-FFF2-40B4-BE49-F238E27FC236}">
                <a16:creationId xmlns:a16="http://schemas.microsoft.com/office/drawing/2014/main" id="{00005E2C-8F1F-2EE0-2A98-C716091ADFD2}"/>
              </a:ext>
            </a:extLst>
          </p:cNvPr>
          <p:cNvPicPr>
            <a:picLocks noGrp="1" noChangeAspect="1"/>
          </p:cNvPicPr>
          <p:nvPr>
            <p:ph idx="1"/>
          </p:nvPr>
        </p:nvPicPr>
        <p:blipFill>
          <a:blip r:embed="rId2"/>
          <a:stretch>
            <a:fillRect/>
          </a:stretch>
        </p:blipFill>
        <p:spPr>
          <a:xfrm>
            <a:off x="1099104" y="1867189"/>
            <a:ext cx="8358956" cy="4351338"/>
          </a:xfrm>
          <a:prstGeom prst="rect">
            <a:avLst/>
          </a:prstGeom>
        </p:spPr>
      </p:pic>
    </p:spTree>
    <p:extLst>
      <p:ext uri="{BB962C8B-B14F-4D97-AF65-F5344CB8AC3E}">
        <p14:creationId xmlns:p14="http://schemas.microsoft.com/office/powerpoint/2010/main" val="3737782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647DB-9DF3-1A36-16B4-D47C79C43EC5}"/>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Policy Training</a:t>
            </a:r>
          </a:p>
        </p:txBody>
      </p:sp>
      <p:pic>
        <p:nvPicPr>
          <p:cNvPr id="4" name="Content Placeholder 3">
            <a:extLst>
              <a:ext uri="{FF2B5EF4-FFF2-40B4-BE49-F238E27FC236}">
                <a16:creationId xmlns:a16="http://schemas.microsoft.com/office/drawing/2014/main" id="{155B8415-7F3D-9C1A-44E7-68BA8143415E}"/>
              </a:ext>
            </a:extLst>
          </p:cNvPr>
          <p:cNvPicPr>
            <a:picLocks noGrp="1" noChangeAspect="1"/>
          </p:cNvPicPr>
          <p:nvPr>
            <p:ph idx="1"/>
          </p:nvPr>
        </p:nvPicPr>
        <p:blipFill>
          <a:blip r:embed="rId3"/>
          <a:stretch>
            <a:fillRect/>
          </a:stretch>
        </p:blipFill>
        <p:spPr>
          <a:xfrm>
            <a:off x="1480794" y="1825625"/>
            <a:ext cx="9230412" cy="4351338"/>
          </a:xfrm>
          <a:prstGeom prst="rect">
            <a:avLst/>
          </a:prstGeom>
        </p:spPr>
      </p:pic>
    </p:spTree>
    <p:extLst>
      <p:ext uri="{BB962C8B-B14F-4D97-AF65-F5344CB8AC3E}">
        <p14:creationId xmlns:p14="http://schemas.microsoft.com/office/powerpoint/2010/main" val="2183847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12F37-9240-EA49-2A7C-ED525917EFD8}"/>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latin typeface="Aptos Display" panose="02110004020202020204"/>
              </a:rPr>
              <a:t>Fine Tuned</a:t>
            </a:r>
            <a:r>
              <a:rPr kumimoji="0" lang="en-US" sz="2800" b="1" i="0" u="none" strike="noStrike" kern="1200" cap="none" spc="0" normalizeH="0" baseline="0" noProof="0" dirty="0">
                <a:ln>
                  <a:noFill/>
                </a:ln>
                <a:solidFill>
                  <a:srgbClr val="FFFFFF"/>
                </a:solidFill>
                <a:effectLst/>
                <a:uLnTx/>
                <a:uFillTx/>
                <a:latin typeface="Aptos Display" panose="02110004020202020204"/>
                <a:ea typeface="+mj-ea"/>
                <a:cs typeface="+mj-cs"/>
              </a:rPr>
              <a:t> Model  </a:t>
            </a:r>
            <a:r>
              <a:rPr kumimoji="0" lang="en-US" sz="2800" b="1" i="0" u="none" strike="noStrike" kern="1200" cap="none" spc="0" normalizeH="0" baseline="0" noProof="0" dirty="0">
                <a:ln>
                  <a:noFill/>
                </a:ln>
                <a:solidFill>
                  <a:srgbClr val="FFFFFF"/>
                </a:solidFill>
                <a:effectLst/>
                <a:uLnTx/>
                <a:uFillTx/>
                <a:latin typeface="Aptos Display" panose="02110004020202020204"/>
                <a:ea typeface="+mj-ea"/>
                <a:cs typeface="+mj-cs"/>
                <a:sym typeface="Wingdings" pitchFamily="2" charset="2"/>
              </a:rPr>
              <a:t> </a:t>
            </a:r>
            <a:r>
              <a:rPr lang="en-US" sz="2800" b="1" dirty="0">
                <a:solidFill>
                  <a:srgbClr val="FFFFFF"/>
                </a:solidFill>
              </a:rPr>
              <a:t>Reasoning Model</a:t>
            </a:r>
            <a:endParaRPr lang="en-US" dirty="0"/>
          </a:p>
        </p:txBody>
      </p:sp>
      <p:pic>
        <p:nvPicPr>
          <p:cNvPr id="4" name="Content Placeholder 3">
            <a:extLst>
              <a:ext uri="{FF2B5EF4-FFF2-40B4-BE49-F238E27FC236}">
                <a16:creationId xmlns:a16="http://schemas.microsoft.com/office/drawing/2014/main" id="{662C471F-8F52-A937-3B7C-77E2AC4B627F}"/>
              </a:ext>
            </a:extLst>
          </p:cNvPr>
          <p:cNvPicPr>
            <a:picLocks noGrp="1" noChangeAspect="1"/>
          </p:cNvPicPr>
          <p:nvPr>
            <p:ph idx="1"/>
          </p:nvPr>
        </p:nvPicPr>
        <p:blipFill>
          <a:blip r:embed="rId3"/>
          <a:stretch>
            <a:fillRect/>
          </a:stretch>
        </p:blipFill>
        <p:spPr>
          <a:xfrm>
            <a:off x="1138655" y="1862138"/>
            <a:ext cx="2864044" cy="4351338"/>
          </a:xfrm>
          <a:prstGeom prst="rect">
            <a:avLst/>
          </a:prstGeom>
        </p:spPr>
      </p:pic>
      <p:pic>
        <p:nvPicPr>
          <p:cNvPr id="5" name="Picture 4">
            <a:extLst>
              <a:ext uri="{FF2B5EF4-FFF2-40B4-BE49-F238E27FC236}">
                <a16:creationId xmlns:a16="http://schemas.microsoft.com/office/drawing/2014/main" id="{AAEAD319-A631-802E-9AB6-13B78574A5A2}"/>
              </a:ext>
            </a:extLst>
          </p:cNvPr>
          <p:cNvPicPr>
            <a:picLocks noChangeAspect="1"/>
          </p:cNvPicPr>
          <p:nvPr/>
        </p:nvPicPr>
        <p:blipFill>
          <a:blip r:embed="rId4"/>
          <a:stretch>
            <a:fillRect/>
          </a:stretch>
        </p:blipFill>
        <p:spPr>
          <a:xfrm>
            <a:off x="5146862" y="1437482"/>
            <a:ext cx="5166658" cy="5200650"/>
          </a:xfrm>
          <a:prstGeom prst="rect">
            <a:avLst/>
          </a:prstGeom>
        </p:spPr>
      </p:pic>
    </p:spTree>
    <p:extLst>
      <p:ext uri="{BB962C8B-B14F-4D97-AF65-F5344CB8AC3E}">
        <p14:creationId xmlns:p14="http://schemas.microsoft.com/office/powerpoint/2010/main" val="3591573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D92D-9646-2A21-A5D0-D2D1DAAB8F22}"/>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RAG</a:t>
            </a:r>
          </a:p>
        </p:txBody>
      </p:sp>
      <p:sp>
        <p:nvSpPr>
          <p:cNvPr id="3" name="Content Placeholder 2">
            <a:extLst>
              <a:ext uri="{FF2B5EF4-FFF2-40B4-BE49-F238E27FC236}">
                <a16:creationId xmlns:a16="http://schemas.microsoft.com/office/drawing/2014/main" id="{DDEB9E9B-8B74-6849-429F-3E2C186D394D}"/>
              </a:ext>
            </a:extLst>
          </p:cNvPr>
          <p:cNvSpPr>
            <a:spLocks noGrp="1"/>
          </p:cNvSpPr>
          <p:nvPr>
            <p:ph idx="1"/>
          </p:nvPr>
        </p:nvSpPr>
        <p:spPr/>
        <p:txBody>
          <a:bodyPr>
            <a:normAutofit/>
          </a:bodyPr>
          <a:lstStyle/>
          <a:p>
            <a:pPr>
              <a:spcAft>
                <a:spcPts val="0"/>
              </a:spcAft>
            </a:pPr>
            <a:r>
              <a:rPr lang="en-US" sz="1800" dirty="0">
                <a:solidFill>
                  <a:srgbClr val="1E1E1E"/>
                </a:solidFill>
              </a:rPr>
              <a:t>A technique for grounding LLM response on validated external information.</a:t>
            </a:r>
          </a:p>
          <a:p>
            <a:pPr>
              <a:spcAft>
                <a:spcPts val="0"/>
              </a:spcAft>
            </a:pPr>
            <a:r>
              <a:rPr lang="en-US" sz="1800" dirty="0">
                <a:solidFill>
                  <a:srgbClr val="1E1E1E"/>
                </a:solidFill>
              </a:rPr>
              <a:t>Contextual Integration: RAG apps load context into a database, then retrieve content to insert into a prompt.</a:t>
            </a:r>
          </a:p>
          <a:p>
            <a:pPr marL="0" indent="0">
              <a:spcAft>
                <a:spcPts val="0"/>
              </a:spcAft>
              <a:buNone/>
            </a:pPr>
            <a:endParaRPr lang="en-US" sz="2000" dirty="0"/>
          </a:p>
        </p:txBody>
      </p:sp>
      <p:pic>
        <p:nvPicPr>
          <p:cNvPr id="4" name="Picture 3">
            <a:extLst>
              <a:ext uri="{FF2B5EF4-FFF2-40B4-BE49-F238E27FC236}">
                <a16:creationId xmlns:a16="http://schemas.microsoft.com/office/drawing/2014/main" id="{9F33B882-9656-9FFD-D6DE-BD8C5FC703DC}"/>
              </a:ext>
            </a:extLst>
          </p:cNvPr>
          <p:cNvPicPr>
            <a:picLocks noChangeAspect="1"/>
          </p:cNvPicPr>
          <p:nvPr/>
        </p:nvPicPr>
        <p:blipFill>
          <a:blip r:embed="rId3"/>
          <a:stretch>
            <a:fillRect/>
          </a:stretch>
        </p:blipFill>
        <p:spPr>
          <a:xfrm>
            <a:off x="3947160" y="2580403"/>
            <a:ext cx="5562600" cy="4277597"/>
          </a:xfrm>
          <a:prstGeom prst="rect">
            <a:avLst/>
          </a:prstGeom>
        </p:spPr>
      </p:pic>
    </p:spTree>
    <p:extLst>
      <p:ext uri="{BB962C8B-B14F-4D97-AF65-F5344CB8AC3E}">
        <p14:creationId xmlns:p14="http://schemas.microsoft.com/office/powerpoint/2010/main" val="2659805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31CF8-05B4-AEE6-48DC-D1DF40BE1AE5}"/>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Chunking Strategies in LLM Applications</a:t>
            </a:r>
          </a:p>
        </p:txBody>
      </p:sp>
      <p:sp>
        <p:nvSpPr>
          <p:cNvPr id="3" name="Content Placeholder 2">
            <a:extLst>
              <a:ext uri="{FF2B5EF4-FFF2-40B4-BE49-F238E27FC236}">
                <a16:creationId xmlns:a16="http://schemas.microsoft.com/office/drawing/2014/main" id="{EA893982-45F7-DD4B-2272-873DA75D82AF}"/>
              </a:ext>
            </a:extLst>
          </p:cNvPr>
          <p:cNvSpPr>
            <a:spLocks noGrp="1"/>
          </p:cNvSpPr>
          <p:nvPr>
            <p:ph idx="1"/>
          </p:nvPr>
        </p:nvSpPr>
        <p:spPr/>
        <p:txBody>
          <a:bodyPr/>
          <a:lstStyle/>
          <a:p>
            <a:pPr>
              <a:spcAft>
                <a:spcPts val="0"/>
              </a:spcAft>
            </a:pPr>
            <a:r>
              <a:rPr lang="en-US" sz="1800" dirty="0">
                <a:solidFill>
                  <a:srgbClr val="1E1E1E"/>
                </a:solidFill>
              </a:rPr>
              <a:t>Fixed – size and Content aware chunking</a:t>
            </a:r>
          </a:p>
          <a:p>
            <a:pPr>
              <a:spcAft>
                <a:spcPts val="0"/>
              </a:spcAft>
            </a:pPr>
            <a:r>
              <a:rPr lang="en-US" sz="1800" dirty="0">
                <a:solidFill>
                  <a:srgbClr val="1E1E1E"/>
                </a:solidFill>
              </a:rPr>
              <a:t>Recursive, Structured based and Semantic Chunking</a:t>
            </a:r>
          </a:p>
          <a:p>
            <a:pPr>
              <a:spcAft>
                <a:spcPts val="0"/>
              </a:spcAft>
            </a:pPr>
            <a:r>
              <a:rPr lang="en-US" sz="1800" dirty="0">
                <a:solidFill>
                  <a:srgbClr val="1E1E1E"/>
                </a:solidFill>
              </a:rPr>
              <a:t>Contextual Chunking with LLMs</a:t>
            </a:r>
          </a:p>
        </p:txBody>
      </p:sp>
    </p:spTree>
    <p:extLst>
      <p:ext uri="{BB962C8B-B14F-4D97-AF65-F5344CB8AC3E}">
        <p14:creationId xmlns:p14="http://schemas.microsoft.com/office/powerpoint/2010/main" val="1061979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0E080-B5CA-8273-03C7-75D24D6DE14C}"/>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Fixed size &amp; Content aware Chunking</a:t>
            </a:r>
          </a:p>
        </p:txBody>
      </p:sp>
      <p:sp>
        <p:nvSpPr>
          <p:cNvPr id="3" name="Content Placeholder 2">
            <a:extLst>
              <a:ext uri="{FF2B5EF4-FFF2-40B4-BE49-F238E27FC236}">
                <a16:creationId xmlns:a16="http://schemas.microsoft.com/office/drawing/2014/main" id="{50892687-AED1-A8AF-9025-1084E2F50AB8}"/>
              </a:ext>
            </a:extLst>
          </p:cNvPr>
          <p:cNvSpPr>
            <a:spLocks noGrp="1"/>
          </p:cNvSpPr>
          <p:nvPr>
            <p:ph idx="1"/>
          </p:nvPr>
        </p:nvSpPr>
        <p:spPr/>
        <p:txBody>
          <a:bodyPr/>
          <a:lstStyle/>
          <a:p>
            <a:pPr>
              <a:spcAft>
                <a:spcPts val="0"/>
              </a:spcAft>
            </a:pPr>
            <a:r>
              <a:rPr lang="en-US" sz="1800" dirty="0">
                <a:solidFill>
                  <a:srgbClr val="1E1E1E"/>
                </a:solidFill>
              </a:rPr>
              <a:t>Fixed-size: Split text into equal-sized token chunks (e.g., 1024 tokens).</a:t>
            </a:r>
          </a:p>
          <a:p>
            <a:pPr>
              <a:spcAft>
                <a:spcPts val="0"/>
              </a:spcAft>
            </a:pPr>
            <a:r>
              <a:rPr lang="en-US" sz="1800" dirty="0">
                <a:solidFill>
                  <a:srgbClr val="1E1E1E"/>
                </a:solidFill>
              </a:rPr>
              <a:t>Pros: Simple, easy to implement</a:t>
            </a:r>
          </a:p>
          <a:p>
            <a:pPr>
              <a:spcAft>
                <a:spcPts val="0"/>
              </a:spcAft>
            </a:pPr>
            <a:r>
              <a:rPr lang="en-US" sz="1800" dirty="0">
                <a:solidFill>
                  <a:srgbClr val="1E1E1E"/>
                </a:solidFill>
              </a:rPr>
              <a:t>Content-aware: Respect document structure when splitting.</a:t>
            </a:r>
          </a:p>
          <a:p>
            <a:pPr>
              <a:spcAft>
                <a:spcPts val="0"/>
              </a:spcAft>
            </a:pPr>
            <a:r>
              <a:rPr lang="en-US" sz="1800" dirty="0">
                <a:solidFill>
                  <a:srgbClr val="1E1E1E"/>
                </a:solidFill>
              </a:rPr>
              <a:t>Examples: Sentence &amp; paragraph splitting using NLTK or </a:t>
            </a:r>
            <a:r>
              <a:rPr lang="en-US" sz="1800" dirty="0" err="1">
                <a:solidFill>
                  <a:srgbClr val="1E1E1E"/>
                </a:solidFill>
              </a:rPr>
              <a:t>spaCy</a:t>
            </a:r>
            <a:r>
              <a:rPr lang="en-US" sz="1800" dirty="0">
                <a:solidFill>
                  <a:srgbClr val="1E1E1E"/>
                </a:solidFill>
              </a:rPr>
              <a:t>.</a:t>
            </a:r>
          </a:p>
          <a:p>
            <a:pPr marL="0" indent="0">
              <a:spcAft>
                <a:spcPts val="0"/>
              </a:spcAft>
              <a:buNone/>
            </a:pPr>
            <a:endParaRPr lang="en-US" dirty="0"/>
          </a:p>
        </p:txBody>
      </p:sp>
    </p:spTree>
    <p:extLst>
      <p:ext uri="{BB962C8B-B14F-4D97-AF65-F5344CB8AC3E}">
        <p14:creationId xmlns:p14="http://schemas.microsoft.com/office/powerpoint/2010/main" val="1130758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6561E-40E6-588F-91FA-329EF2CD2A11}"/>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Transformers – Core architecture</a:t>
            </a:r>
          </a:p>
        </p:txBody>
      </p:sp>
      <p:pic>
        <p:nvPicPr>
          <p:cNvPr id="4" name="Image 43" descr="Diagram  Description automatically generated">
            <a:extLst>
              <a:ext uri="{FF2B5EF4-FFF2-40B4-BE49-F238E27FC236}">
                <a16:creationId xmlns:a16="http://schemas.microsoft.com/office/drawing/2014/main" id="{F05298A3-EC59-5015-1ECF-5048AB70D613}"/>
              </a:ext>
            </a:extLst>
          </p:cNvPr>
          <p:cNvPicPr>
            <a:picLocks noGrp="1"/>
          </p:cNvPicPr>
          <p:nvPr>
            <p:ph idx="1"/>
          </p:nvPr>
        </p:nvPicPr>
        <p:blipFill>
          <a:blip r:embed="rId3" cstate="print"/>
          <a:stretch>
            <a:fillRect/>
          </a:stretch>
        </p:blipFill>
        <p:spPr>
          <a:xfrm>
            <a:off x="4617225" y="1825625"/>
            <a:ext cx="2957550" cy="4351338"/>
          </a:xfrm>
          <a:prstGeom prst="rect">
            <a:avLst/>
          </a:prstGeom>
        </p:spPr>
      </p:pic>
    </p:spTree>
    <p:extLst>
      <p:ext uri="{BB962C8B-B14F-4D97-AF65-F5344CB8AC3E}">
        <p14:creationId xmlns:p14="http://schemas.microsoft.com/office/powerpoint/2010/main" val="2259068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CC09E-56A3-F43B-BF63-5D6FC314879E}"/>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Recursive &amp; Structure based &amp; Semantic Chunking</a:t>
            </a:r>
          </a:p>
        </p:txBody>
      </p:sp>
      <p:sp>
        <p:nvSpPr>
          <p:cNvPr id="3" name="Content Placeholder 2">
            <a:extLst>
              <a:ext uri="{FF2B5EF4-FFF2-40B4-BE49-F238E27FC236}">
                <a16:creationId xmlns:a16="http://schemas.microsoft.com/office/drawing/2014/main" id="{162111CD-920E-8E25-43A4-EE30125389AC}"/>
              </a:ext>
            </a:extLst>
          </p:cNvPr>
          <p:cNvSpPr>
            <a:spLocks noGrp="1"/>
          </p:cNvSpPr>
          <p:nvPr>
            <p:ph idx="1"/>
          </p:nvPr>
        </p:nvSpPr>
        <p:spPr/>
        <p:txBody>
          <a:bodyPr/>
          <a:lstStyle/>
          <a:p>
            <a:pPr>
              <a:spcAft>
                <a:spcPts val="0"/>
              </a:spcAft>
            </a:pPr>
            <a:r>
              <a:rPr lang="en-US" sz="1800" dirty="0">
                <a:solidFill>
                  <a:srgbClr val="1E1E1E"/>
                </a:solidFill>
              </a:rPr>
              <a:t>Recursive Character Chunking: Break text by separators ('\n\n', '\n', ' ', '').</a:t>
            </a:r>
          </a:p>
          <a:p>
            <a:pPr>
              <a:spcAft>
                <a:spcPts val="0"/>
              </a:spcAft>
            </a:pPr>
            <a:r>
              <a:rPr lang="en-US" sz="1800" dirty="0">
                <a:solidFill>
                  <a:srgbClr val="1E1E1E"/>
                </a:solidFill>
              </a:rPr>
              <a:t>Document-structure based: Use PDF, HTML, Markdown, LaTeX parsing to chunk logically.</a:t>
            </a:r>
          </a:p>
          <a:p>
            <a:pPr>
              <a:spcAft>
                <a:spcPts val="0"/>
              </a:spcAft>
            </a:pPr>
            <a:r>
              <a:rPr lang="en-US" sz="1800" dirty="0">
                <a:solidFill>
                  <a:srgbClr val="1E1E1E"/>
                </a:solidFill>
              </a:rPr>
              <a:t>Semantic Chunking: Use embeddings to group sentences by topic/theme.</a:t>
            </a:r>
          </a:p>
          <a:p>
            <a:pPr marL="0" indent="0">
              <a:spcAft>
                <a:spcPts val="0"/>
              </a:spcAft>
              <a:buNone/>
            </a:pPr>
            <a:endParaRPr lang="en-US" dirty="0"/>
          </a:p>
          <a:p>
            <a:pPr marL="0" indent="0">
              <a:spcAft>
                <a:spcPts val="0"/>
              </a:spcAft>
              <a:buNone/>
            </a:pPr>
            <a:endParaRPr lang="en-US" dirty="0"/>
          </a:p>
        </p:txBody>
      </p:sp>
    </p:spTree>
    <p:extLst>
      <p:ext uri="{BB962C8B-B14F-4D97-AF65-F5344CB8AC3E}">
        <p14:creationId xmlns:p14="http://schemas.microsoft.com/office/powerpoint/2010/main" val="3731244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73226-9697-631A-EF3F-295DEB9ABF00}"/>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Contextual Chunking with LLMs</a:t>
            </a:r>
          </a:p>
        </p:txBody>
      </p:sp>
      <p:sp>
        <p:nvSpPr>
          <p:cNvPr id="3" name="Content Placeholder 2">
            <a:extLst>
              <a:ext uri="{FF2B5EF4-FFF2-40B4-BE49-F238E27FC236}">
                <a16:creationId xmlns:a16="http://schemas.microsoft.com/office/drawing/2014/main" id="{F29E4E00-F760-974D-1856-23F97C02B76D}"/>
              </a:ext>
            </a:extLst>
          </p:cNvPr>
          <p:cNvSpPr>
            <a:spLocks noGrp="1"/>
          </p:cNvSpPr>
          <p:nvPr>
            <p:ph idx="1"/>
          </p:nvPr>
        </p:nvSpPr>
        <p:spPr/>
        <p:txBody>
          <a:bodyPr/>
          <a:lstStyle/>
          <a:p>
            <a:pPr>
              <a:spcAft>
                <a:spcPts val="0"/>
              </a:spcAft>
            </a:pPr>
            <a:r>
              <a:rPr lang="en-US" sz="1800" dirty="0">
                <a:solidFill>
                  <a:srgbClr val="1E1E1E"/>
                </a:solidFill>
              </a:rPr>
              <a:t>Use an LLM to generate a contextualized description for each chunk.</a:t>
            </a:r>
          </a:p>
          <a:p>
            <a:pPr>
              <a:spcAft>
                <a:spcPts val="0"/>
              </a:spcAft>
            </a:pPr>
            <a:r>
              <a:rPr lang="en-US" sz="1800" dirty="0">
                <a:solidFill>
                  <a:srgbClr val="1E1E1E"/>
                </a:solidFill>
              </a:rPr>
              <a:t>Retain high-level summary meaning; append to chunk before embedding.</a:t>
            </a:r>
          </a:p>
          <a:p>
            <a:pPr marL="0" indent="0">
              <a:spcAft>
                <a:spcPts val="0"/>
              </a:spcAft>
              <a:buNone/>
            </a:pPr>
            <a:endParaRPr lang="en-US" dirty="0"/>
          </a:p>
        </p:txBody>
      </p:sp>
    </p:spTree>
    <p:extLst>
      <p:ext uri="{BB962C8B-B14F-4D97-AF65-F5344CB8AC3E}">
        <p14:creationId xmlns:p14="http://schemas.microsoft.com/office/powerpoint/2010/main" val="250164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766D0-FDBE-E48B-FAB4-A95434DA37A5}"/>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Retrieval – simple vector search</a:t>
            </a:r>
          </a:p>
        </p:txBody>
      </p:sp>
      <p:pic>
        <p:nvPicPr>
          <p:cNvPr id="4" name="Content Placeholder 3">
            <a:extLst>
              <a:ext uri="{FF2B5EF4-FFF2-40B4-BE49-F238E27FC236}">
                <a16:creationId xmlns:a16="http://schemas.microsoft.com/office/drawing/2014/main" id="{BBCDFB73-174F-6510-8DDC-EB89CA6D7E6F}"/>
              </a:ext>
            </a:extLst>
          </p:cNvPr>
          <p:cNvPicPr>
            <a:picLocks noGrp="1" noChangeAspect="1"/>
          </p:cNvPicPr>
          <p:nvPr>
            <p:ph idx="1"/>
          </p:nvPr>
        </p:nvPicPr>
        <p:blipFill>
          <a:blip r:embed="rId2"/>
          <a:stretch>
            <a:fillRect/>
          </a:stretch>
        </p:blipFill>
        <p:spPr>
          <a:xfrm>
            <a:off x="838200" y="1690688"/>
            <a:ext cx="5494935" cy="3719512"/>
          </a:xfrm>
          <a:prstGeom prst="rect">
            <a:avLst/>
          </a:prstGeom>
        </p:spPr>
      </p:pic>
      <p:pic>
        <p:nvPicPr>
          <p:cNvPr id="5" name="Picture 4">
            <a:extLst>
              <a:ext uri="{FF2B5EF4-FFF2-40B4-BE49-F238E27FC236}">
                <a16:creationId xmlns:a16="http://schemas.microsoft.com/office/drawing/2014/main" id="{BB63FAE7-C374-88D9-03BC-CD2D1BE5E3B3}"/>
              </a:ext>
            </a:extLst>
          </p:cNvPr>
          <p:cNvPicPr>
            <a:picLocks noChangeAspect="1"/>
          </p:cNvPicPr>
          <p:nvPr/>
        </p:nvPicPr>
        <p:blipFill>
          <a:blip r:embed="rId3"/>
          <a:stretch>
            <a:fillRect/>
          </a:stretch>
        </p:blipFill>
        <p:spPr>
          <a:xfrm>
            <a:off x="5989320" y="1849425"/>
            <a:ext cx="6014803" cy="3402037"/>
          </a:xfrm>
          <a:prstGeom prst="rect">
            <a:avLst/>
          </a:prstGeom>
        </p:spPr>
      </p:pic>
    </p:spTree>
    <p:extLst>
      <p:ext uri="{BB962C8B-B14F-4D97-AF65-F5344CB8AC3E}">
        <p14:creationId xmlns:p14="http://schemas.microsoft.com/office/powerpoint/2010/main" val="64377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CE1C-FFBB-EB13-0E4F-7BBF3A9B8F5A}"/>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Improve Retrieval - Query Expansion</a:t>
            </a:r>
          </a:p>
        </p:txBody>
      </p:sp>
      <p:pic>
        <p:nvPicPr>
          <p:cNvPr id="4" name="Content Placeholder 3">
            <a:extLst>
              <a:ext uri="{FF2B5EF4-FFF2-40B4-BE49-F238E27FC236}">
                <a16:creationId xmlns:a16="http://schemas.microsoft.com/office/drawing/2014/main" id="{3DB3994F-C953-92C0-385A-5B49B0BFDE4B}"/>
              </a:ext>
            </a:extLst>
          </p:cNvPr>
          <p:cNvPicPr>
            <a:picLocks noGrp="1" noChangeAspect="1"/>
          </p:cNvPicPr>
          <p:nvPr>
            <p:ph idx="1"/>
          </p:nvPr>
        </p:nvPicPr>
        <p:blipFill>
          <a:blip r:embed="rId3"/>
          <a:stretch>
            <a:fillRect/>
          </a:stretch>
        </p:blipFill>
        <p:spPr>
          <a:xfrm>
            <a:off x="564831" y="1690688"/>
            <a:ext cx="4519132" cy="4545330"/>
          </a:xfrm>
          <a:prstGeom prst="rect">
            <a:avLst/>
          </a:prstGeom>
        </p:spPr>
      </p:pic>
      <p:pic>
        <p:nvPicPr>
          <p:cNvPr id="5" name="Picture 4">
            <a:extLst>
              <a:ext uri="{FF2B5EF4-FFF2-40B4-BE49-F238E27FC236}">
                <a16:creationId xmlns:a16="http://schemas.microsoft.com/office/drawing/2014/main" id="{6A901627-6380-5BF2-E66C-CAB333E3A0F8}"/>
              </a:ext>
            </a:extLst>
          </p:cNvPr>
          <p:cNvPicPr>
            <a:picLocks noChangeAspect="1"/>
          </p:cNvPicPr>
          <p:nvPr/>
        </p:nvPicPr>
        <p:blipFill>
          <a:blip r:embed="rId4"/>
          <a:stretch>
            <a:fillRect/>
          </a:stretch>
        </p:blipFill>
        <p:spPr>
          <a:xfrm>
            <a:off x="5984594" y="1690688"/>
            <a:ext cx="4903205" cy="5021103"/>
          </a:xfrm>
          <a:prstGeom prst="rect">
            <a:avLst/>
          </a:prstGeom>
        </p:spPr>
      </p:pic>
    </p:spTree>
    <p:extLst>
      <p:ext uri="{BB962C8B-B14F-4D97-AF65-F5344CB8AC3E}">
        <p14:creationId xmlns:p14="http://schemas.microsoft.com/office/powerpoint/2010/main" val="2775495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E4C8B-6130-3F95-4E9C-2B3A1772DE4F}"/>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Cross-encoder re-ranking</a:t>
            </a:r>
          </a:p>
        </p:txBody>
      </p:sp>
      <p:pic>
        <p:nvPicPr>
          <p:cNvPr id="4" name="Content Placeholder 3">
            <a:extLst>
              <a:ext uri="{FF2B5EF4-FFF2-40B4-BE49-F238E27FC236}">
                <a16:creationId xmlns:a16="http://schemas.microsoft.com/office/drawing/2014/main" id="{0DD57EA3-4E81-1AE3-C684-52AF9FC1A30A}"/>
              </a:ext>
            </a:extLst>
          </p:cNvPr>
          <p:cNvPicPr>
            <a:picLocks noGrp="1" noChangeAspect="1"/>
          </p:cNvPicPr>
          <p:nvPr>
            <p:ph idx="1"/>
          </p:nvPr>
        </p:nvPicPr>
        <p:blipFill>
          <a:blip r:embed="rId3"/>
          <a:stretch>
            <a:fillRect/>
          </a:stretch>
        </p:blipFill>
        <p:spPr>
          <a:xfrm>
            <a:off x="324832" y="1551305"/>
            <a:ext cx="4536727" cy="4738360"/>
          </a:xfrm>
          <a:prstGeom prst="rect">
            <a:avLst/>
          </a:prstGeom>
        </p:spPr>
      </p:pic>
      <p:pic>
        <p:nvPicPr>
          <p:cNvPr id="5" name="Picture 4">
            <a:extLst>
              <a:ext uri="{FF2B5EF4-FFF2-40B4-BE49-F238E27FC236}">
                <a16:creationId xmlns:a16="http://schemas.microsoft.com/office/drawing/2014/main" id="{F35E4003-A765-B033-D545-2FC9A4C637FD}"/>
              </a:ext>
            </a:extLst>
          </p:cNvPr>
          <p:cNvPicPr>
            <a:picLocks noChangeAspect="1"/>
          </p:cNvPicPr>
          <p:nvPr/>
        </p:nvPicPr>
        <p:blipFill>
          <a:blip r:embed="rId4"/>
          <a:stretch>
            <a:fillRect/>
          </a:stretch>
        </p:blipFill>
        <p:spPr>
          <a:xfrm>
            <a:off x="6262079" y="1551305"/>
            <a:ext cx="5244393" cy="5150485"/>
          </a:xfrm>
          <a:prstGeom prst="rect">
            <a:avLst/>
          </a:prstGeom>
        </p:spPr>
      </p:pic>
    </p:spTree>
    <p:extLst>
      <p:ext uri="{BB962C8B-B14F-4D97-AF65-F5344CB8AC3E}">
        <p14:creationId xmlns:p14="http://schemas.microsoft.com/office/powerpoint/2010/main" val="3929305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7AF54-7091-652F-2373-18697E507104}"/>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Cross-Encoder in Re-ranking</a:t>
            </a:r>
          </a:p>
        </p:txBody>
      </p:sp>
      <p:pic>
        <p:nvPicPr>
          <p:cNvPr id="4" name="Content Placeholder 3">
            <a:extLst>
              <a:ext uri="{FF2B5EF4-FFF2-40B4-BE49-F238E27FC236}">
                <a16:creationId xmlns:a16="http://schemas.microsoft.com/office/drawing/2014/main" id="{841AC9A2-521A-FFB1-4FCD-642BCE93D2BE}"/>
              </a:ext>
            </a:extLst>
          </p:cNvPr>
          <p:cNvPicPr>
            <a:picLocks noGrp="1" noChangeAspect="1"/>
          </p:cNvPicPr>
          <p:nvPr>
            <p:ph idx="1"/>
          </p:nvPr>
        </p:nvPicPr>
        <p:blipFill>
          <a:blip r:embed="rId2"/>
          <a:stretch>
            <a:fillRect/>
          </a:stretch>
        </p:blipFill>
        <p:spPr>
          <a:xfrm>
            <a:off x="3364503" y="1825625"/>
            <a:ext cx="5462993" cy="4351338"/>
          </a:xfrm>
          <a:prstGeom prst="rect">
            <a:avLst/>
          </a:prstGeom>
        </p:spPr>
      </p:pic>
    </p:spTree>
    <p:extLst>
      <p:ext uri="{BB962C8B-B14F-4D97-AF65-F5344CB8AC3E}">
        <p14:creationId xmlns:p14="http://schemas.microsoft.com/office/powerpoint/2010/main" val="3027464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83C62-FFE2-725B-4DE0-96C2DCE56BE8}"/>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Embedding Adaptors </a:t>
            </a:r>
          </a:p>
        </p:txBody>
      </p:sp>
      <p:pic>
        <p:nvPicPr>
          <p:cNvPr id="4" name="Content Placeholder 3">
            <a:extLst>
              <a:ext uri="{FF2B5EF4-FFF2-40B4-BE49-F238E27FC236}">
                <a16:creationId xmlns:a16="http://schemas.microsoft.com/office/drawing/2014/main" id="{D0D01A15-6739-49F1-4F26-C9470FB66CE1}"/>
              </a:ext>
            </a:extLst>
          </p:cNvPr>
          <p:cNvPicPr>
            <a:picLocks noGrp="1" noChangeAspect="1"/>
          </p:cNvPicPr>
          <p:nvPr>
            <p:ph idx="1"/>
          </p:nvPr>
        </p:nvPicPr>
        <p:blipFill>
          <a:blip r:embed="rId3"/>
          <a:stretch>
            <a:fillRect/>
          </a:stretch>
        </p:blipFill>
        <p:spPr>
          <a:xfrm>
            <a:off x="3332900" y="1825625"/>
            <a:ext cx="5526199" cy="4351338"/>
          </a:xfrm>
          <a:prstGeom prst="rect">
            <a:avLst/>
          </a:prstGeom>
        </p:spPr>
      </p:pic>
    </p:spTree>
    <p:extLst>
      <p:ext uri="{BB962C8B-B14F-4D97-AF65-F5344CB8AC3E}">
        <p14:creationId xmlns:p14="http://schemas.microsoft.com/office/powerpoint/2010/main" val="3666957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44E5-4C34-D336-2A35-FF12F4513A21}"/>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Vector Search</a:t>
            </a:r>
          </a:p>
        </p:txBody>
      </p:sp>
      <p:pic>
        <p:nvPicPr>
          <p:cNvPr id="4" name="Content Placeholder 3">
            <a:extLst>
              <a:ext uri="{FF2B5EF4-FFF2-40B4-BE49-F238E27FC236}">
                <a16:creationId xmlns:a16="http://schemas.microsoft.com/office/drawing/2014/main" id="{C066BBF9-B869-75B3-627B-E33FA77C0C11}"/>
              </a:ext>
            </a:extLst>
          </p:cNvPr>
          <p:cNvPicPr>
            <a:picLocks noGrp="1" noChangeAspect="1"/>
          </p:cNvPicPr>
          <p:nvPr>
            <p:ph idx="1"/>
          </p:nvPr>
        </p:nvPicPr>
        <p:blipFill>
          <a:blip r:embed="rId3"/>
          <a:stretch>
            <a:fillRect/>
          </a:stretch>
        </p:blipFill>
        <p:spPr>
          <a:xfrm>
            <a:off x="4222139" y="1027906"/>
            <a:ext cx="5622901" cy="5537706"/>
          </a:xfrm>
          <a:prstGeom prst="rect">
            <a:avLst/>
          </a:prstGeom>
        </p:spPr>
      </p:pic>
    </p:spTree>
    <p:extLst>
      <p:ext uri="{BB962C8B-B14F-4D97-AF65-F5344CB8AC3E}">
        <p14:creationId xmlns:p14="http://schemas.microsoft.com/office/powerpoint/2010/main" val="2618119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66B9-A552-C9B1-F808-F6A95E2F0A0D}"/>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Approximate nearest neighbours - HNSW</a:t>
            </a:r>
          </a:p>
        </p:txBody>
      </p:sp>
      <p:pic>
        <p:nvPicPr>
          <p:cNvPr id="4" name="Content Placeholder 3">
            <a:extLst>
              <a:ext uri="{FF2B5EF4-FFF2-40B4-BE49-F238E27FC236}">
                <a16:creationId xmlns:a16="http://schemas.microsoft.com/office/drawing/2014/main" id="{AC391AD4-D185-D1FD-E6DA-0A3CE621A8E7}"/>
              </a:ext>
            </a:extLst>
          </p:cNvPr>
          <p:cNvPicPr>
            <a:picLocks noGrp="1" noChangeAspect="1"/>
          </p:cNvPicPr>
          <p:nvPr>
            <p:ph idx="1"/>
          </p:nvPr>
        </p:nvPicPr>
        <p:blipFill>
          <a:blip r:embed="rId3"/>
          <a:stretch>
            <a:fillRect/>
          </a:stretch>
        </p:blipFill>
        <p:spPr>
          <a:xfrm>
            <a:off x="6614160" y="2141537"/>
            <a:ext cx="4230307" cy="4351338"/>
          </a:xfrm>
          <a:prstGeom prst="rect">
            <a:avLst/>
          </a:prstGeom>
        </p:spPr>
      </p:pic>
      <p:pic>
        <p:nvPicPr>
          <p:cNvPr id="5" name="Picture 4">
            <a:extLst>
              <a:ext uri="{FF2B5EF4-FFF2-40B4-BE49-F238E27FC236}">
                <a16:creationId xmlns:a16="http://schemas.microsoft.com/office/drawing/2014/main" id="{FF48A1F3-B680-788A-736D-9FE7F3B67BB7}"/>
              </a:ext>
            </a:extLst>
          </p:cNvPr>
          <p:cNvPicPr>
            <a:picLocks noChangeAspect="1"/>
          </p:cNvPicPr>
          <p:nvPr/>
        </p:nvPicPr>
        <p:blipFill>
          <a:blip r:embed="rId4"/>
          <a:stretch>
            <a:fillRect/>
          </a:stretch>
        </p:blipFill>
        <p:spPr>
          <a:xfrm>
            <a:off x="1140083" y="1878806"/>
            <a:ext cx="4815925" cy="4876800"/>
          </a:xfrm>
          <a:prstGeom prst="rect">
            <a:avLst/>
          </a:prstGeom>
        </p:spPr>
      </p:pic>
    </p:spTree>
    <p:extLst>
      <p:ext uri="{BB962C8B-B14F-4D97-AF65-F5344CB8AC3E}">
        <p14:creationId xmlns:p14="http://schemas.microsoft.com/office/powerpoint/2010/main" val="1596399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3E92-599A-B3F1-433D-417B6812390D}"/>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Sparse Search vs Dense Search</a:t>
            </a:r>
          </a:p>
        </p:txBody>
      </p:sp>
      <p:sp>
        <p:nvSpPr>
          <p:cNvPr id="3" name="Content Placeholder 2">
            <a:extLst>
              <a:ext uri="{FF2B5EF4-FFF2-40B4-BE49-F238E27FC236}">
                <a16:creationId xmlns:a16="http://schemas.microsoft.com/office/drawing/2014/main" id="{64C6DE02-6E1C-2F1D-435A-0779DDB235D8}"/>
              </a:ext>
            </a:extLst>
          </p:cNvPr>
          <p:cNvSpPr>
            <a:spLocks noGrp="1"/>
          </p:cNvSpPr>
          <p:nvPr>
            <p:ph idx="1"/>
          </p:nvPr>
        </p:nvSpPr>
        <p:spPr/>
        <p:txBody>
          <a:bodyPr>
            <a:normAutofit fontScale="92500" lnSpcReduction="10000"/>
          </a:bodyPr>
          <a:lstStyle/>
          <a:p>
            <a:pPr marL="0" indent="0">
              <a:spcAft>
                <a:spcPts val="0"/>
              </a:spcAft>
              <a:buNone/>
            </a:pPr>
            <a:r>
              <a:rPr lang="en-US" sz="1800" dirty="0">
                <a:solidFill>
                  <a:srgbClr val="1E1E1E"/>
                </a:solidFill>
              </a:rPr>
              <a:t>Dense Search ( Semantic Search )</a:t>
            </a:r>
          </a:p>
          <a:p>
            <a:pPr>
              <a:spcAft>
                <a:spcPts val="0"/>
              </a:spcAft>
            </a:pPr>
            <a:r>
              <a:rPr lang="en-US" sz="1800" dirty="0">
                <a:solidFill>
                  <a:srgbClr val="1E1E1E"/>
                </a:solidFill>
              </a:rPr>
              <a:t>Uses vector embedding representation of data to perform search.</a:t>
            </a:r>
          </a:p>
          <a:p>
            <a:pPr>
              <a:spcAft>
                <a:spcPts val="0"/>
              </a:spcAft>
            </a:pPr>
            <a:r>
              <a:rPr lang="en-US" sz="1800" dirty="0">
                <a:solidFill>
                  <a:srgbClr val="1E1E1E"/>
                </a:solidFill>
              </a:rPr>
              <a:t>This types of search allows one to capture and return semantically similar objects</a:t>
            </a:r>
          </a:p>
          <a:p>
            <a:pPr marL="0" indent="0">
              <a:spcAft>
                <a:spcPts val="0"/>
              </a:spcAft>
              <a:buNone/>
            </a:pPr>
            <a:endParaRPr lang="en-US" sz="2000" dirty="0"/>
          </a:p>
          <a:p>
            <a:pPr marL="0" indent="0">
              <a:spcAft>
                <a:spcPts val="0"/>
              </a:spcAft>
              <a:buNone/>
            </a:pPr>
            <a:r>
              <a:rPr lang="en-US" sz="1800" dirty="0">
                <a:solidFill>
                  <a:srgbClr val="1E1E1E"/>
                </a:solidFill>
              </a:rPr>
              <a:t>query: Baby dogs </a:t>
            </a:r>
          </a:p>
          <a:p>
            <a:pPr marL="0" indent="0">
              <a:spcAft>
                <a:spcPts val="0"/>
              </a:spcAft>
              <a:buNone/>
            </a:pPr>
            <a:r>
              <a:rPr lang="en-US" sz="1800" dirty="0">
                <a:solidFill>
                  <a:srgbClr val="1E1E1E"/>
                </a:solidFill>
              </a:rPr>
              <a:t>retrieval : Here is content on puppies! </a:t>
            </a:r>
          </a:p>
          <a:p>
            <a:pPr marL="0" indent="0">
              <a:spcAft>
                <a:spcPts val="0"/>
              </a:spcAft>
              <a:buNone/>
            </a:pPr>
            <a:endParaRPr lang="en-US" sz="2000" dirty="0"/>
          </a:p>
          <a:p>
            <a:pPr marL="0" indent="0">
              <a:spcAft>
                <a:spcPts val="0"/>
              </a:spcAft>
              <a:buNone/>
            </a:pPr>
            <a:r>
              <a:rPr lang="en-US" sz="1800" dirty="0">
                <a:solidFill>
                  <a:srgbClr val="1E1E1E"/>
                </a:solidFill>
              </a:rPr>
              <a:t>challenge : a) Out of Domain data b) Product with a Serial Number </a:t>
            </a:r>
          </a:p>
          <a:p>
            <a:pPr marL="0" indent="0">
              <a:spcAft>
                <a:spcPts val="0"/>
              </a:spcAft>
              <a:buNone/>
            </a:pPr>
            <a:r>
              <a:rPr lang="en-US" sz="1800" dirty="0">
                <a:solidFill>
                  <a:srgbClr val="1E1E1E"/>
                </a:solidFill>
              </a:rPr>
              <a:t>query : BB43300</a:t>
            </a:r>
          </a:p>
          <a:p>
            <a:pPr marL="0" indent="0">
              <a:spcAft>
                <a:spcPts val="0"/>
              </a:spcAft>
              <a:buNone/>
            </a:pPr>
            <a:r>
              <a:rPr lang="en-US" sz="1800" dirty="0">
                <a:solidFill>
                  <a:srgbClr val="1E1E1E"/>
                </a:solidFill>
              </a:rPr>
              <a:t>retrieval: Bumble Bee?</a:t>
            </a:r>
          </a:p>
          <a:p>
            <a:pPr marL="0" indent="0">
              <a:spcAft>
                <a:spcPts val="0"/>
              </a:spcAft>
              <a:buNone/>
            </a:pPr>
            <a:endParaRPr lang="en-US" sz="2000" dirty="0"/>
          </a:p>
          <a:p>
            <a:pPr marL="0" indent="0">
              <a:spcAft>
                <a:spcPts val="0"/>
              </a:spcAft>
              <a:buNone/>
            </a:pPr>
            <a:r>
              <a:rPr lang="en-US" sz="1800" dirty="0">
                <a:solidFill>
                  <a:srgbClr val="1E1E1E"/>
                </a:solidFill>
              </a:rPr>
              <a:t>Solution: Sparse Search ( Keyword Search )</a:t>
            </a:r>
          </a:p>
        </p:txBody>
      </p:sp>
    </p:spTree>
    <p:extLst>
      <p:ext uri="{BB962C8B-B14F-4D97-AF65-F5344CB8AC3E}">
        <p14:creationId xmlns:p14="http://schemas.microsoft.com/office/powerpoint/2010/main" val="375304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CB0F8-E556-6B2A-547D-750F0FDC44FC}"/>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PRE-TRAINING</a:t>
            </a:r>
          </a:p>
        </p:txBody>
      </p:sp>
      <p:sp>
        <p:nvSpPr>
          <p:cNvPr id="3" name="Content Placeholder 2">
            <a:extLst>
              <a:ext uri="{FF2B5EF4-FFF2-40B4-BE49-F238E27FC236}">
                <a16:creationId xmlns:a16="http://schemas.microsoft.com/office/drawing/2014/main" id="{2193DCC0-F760-348E-B0C9-4A881C1ED96B}"/>
              </a:ext>
            </a:extLst>
          </p:cNvPr>
          <p:cNvSpPr>
            <a:spLocks noGrp="1"/>
          </p:cNvSpPr>
          <p:nvPr>
            <p:ph idx="1"/>
          </p:nvPr>
        </p:nvSpPr>
        <p:spPr/>
        <p:txBody>
          <a:bodyPr/>
          <a:lstStyle/>
          <a:p>
            <a:pPr marL="0" indent="0">
              <a:spcAft>
                <a:spcPts val="0"/>
              </a:spcAft>
              <a:buNone/>
            </a:pPr>
            <a:r>
              <a:rPr lang="en-US" sz="1800" dirty="0">
                <a:solidFill>
                  <a:srgbClr val="1E1E1E"/>
                </a:solidFill>
              </a:rPr>
              <a:t>Tokenization: Convert between raw text into sequences of symbols(/tokens)</a:t>
            </a:r>
          </a:p>
          <a:p>
            <a:pPr marL="0" indent="0">
              <a:spcAft>
                <a:spcPts val="0"/>
              </a:spcAft>
              <a:buNone/>
            </a:pPr>
            <a:endParaRPr lang="en-US" dirty="0"/>
          </a:p>
          <a:p>
            <a:pPr>
              <a:spcAft>
                <a:spcPts val="0"/>
              </a:spcAft>
            </a:pPr>
            <a:r>
              <a:rPr lang="en-US" sz="1800" dirty="0">
                <a:solidFill>
                  <a:srgbClr val="1E1E1E"/>
                </a:solidFill>
              </a:rPr>
              <a:t>BPE Byte Pair Encoding</a:t>
            </a:r>
          </a:p>
          <a:p>
            <a:pPr>
              <a:spcAft>
                <a:spcPts val="0"/>
              </a:spcAft>
            </a:pPr>
            <a:r>
              <a:rPr lang="en-US" sz="1800" dirty="0">
                <a:solidFill>
                  <a:srgbClr val="1E1E1E"/>
                </a:solidFill>
              </a:rPr>
              <a:t>WordPiece </a:t>
            </a:r>
          </a:p>
          <a:p>
            <a:pPr>
              <a:spcAft>
                <a:spcPts val="0"/>
              </a:spcAft>
            </a:pPr>
            <a:r>
              <a:rPr lang="en-US" sz="1800" dirty="0">
                <a:solidFill>
                  <a:srgbClr val="1E1E1E"/>
                </a:solidFill>
              </a:rPr>
              <a:t>SentencePiece</a:t>
            </a:r>
          </a:p>
          <a:p>
            <a:pPr marL="0" indent="0">
              <a:spcAft>
                <a:spcPts val="0"/>
              </a:spcAft>
              <a:buNone/>
            </a:pPr>
            <a:endParaRPr lang="en-US" dirty="0"/>
          </a:p>
        </p:txBody>
      </p:sp>
    </p:spTree>
    <p:extLst>
      <p:ext uri="{BB962C8B-B14F-4D97-AF65-F5344CB8AC3E}">
        <p14:creationId xmlns:p14="http://schemas.microsoft.com/office/powerpoint/2010/main" val="3876552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EE7A3-32A7-A2F4-1217-2816B7CB41F8}"/>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Sparse Search or Lexical Search</a:t>
            </a:r>
          </a:p>
        </p:txBody>
      </p:sp>
      <p:pic>
        <p:nvPicPr>
          <p:cNvPr id="4" name="Content Placeholder 3">
            <a:extLst>
              <a:ext uri="{FF2B5EF4-FFF2-40B4-BE49-F238E27FC236}">
                <a16:creationId xmlns:a16="http://schemas.microsoft.com/office/drawing/2014/main" id="{0A2A7847-6CD8-FE06-E2F4-4E99FDECFA02}"/>
              </a:ext>
            </a:extLst>
          </p:cNvPr>
          <p:cNvPicPr>
            <a:picLocks noGrp="1" noChangeAspect="1"/>
          </p:cNvPicPr>
          <p:nvPr>
            <p:ph idx="1"/>
          </p:nvPr>
        </p:nvPicPr>
        <p:blipFill>
          <a:blip r:embed="rId3"/>
          <a:stretch>
            <a:fillRect/>
          </a:stretch>
        </p:blipFill>
        <p:spPr>
          <a:xfrm>
            <a:off x="632474" y="1810385"/>
            <a:ext cx="4739611" cy="4351338"/>
          </a:xfrm>
          <a:prstGeom prst="rect">
            <a:avLst/>
          </a:prstGeom>
        </p:spPr>
      </p:pic>
      <p:pic>
        <p:nvPicPr>
          <p:cNvPr id="5" name="Picture 4">
            <a:extLst>
              <a:ext uri="{FF2B5EF4-FFF2-40B4-BE49-F238E27FC236}">
                <a16:creationId xmlns:a16="http://schemas.microsoft.com/office/drawing/2014/main" id="{0E655988-37D6-55C7-2414-01516AA4E85A}"/>
              </a:ext>
            </a:extLst>
          </p:cNvPr>
          <p:cNvPicPr>
            <a:picLocks noChangeAspect="1"/>
          </p:cNvPicPr>
          <p:nvPr/>
        </p:nvPicPr>
        <p:blipFill>
          <a:blip r:embed="rId4"/>
          <a:stretch>
            <a:fillRect/>
          </a:stretch>
        </p:blipFill>
        <p:spPr>
          <a:xfrm>
            <a:off x="6568440" y="1405085"/>
            <a:ext cx="5308565" cy="5301150"/>
          </a:xfrm>
          <a:prstGeom prst="rect">
            <a:avLst/>
          </a:prstGeom>
        </p:spPr>
      </p:pic>
    </p:spTree>
    <p:extLst>
      <p:ext uri="{BB962C8B-B14F-4D97-AF65-F5344CB8AC3E}">
        <p14:creationId xmlns:p14="http://schemas.microsoft.com/office/powerpoint/2010/main" val="2927249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FF305-9182-1796-B1F6-3607A6315BE8}"/>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Hybrid Search</a:t>
            </a:r>
          </a:p>
        </p:txBody>
      </p:sp>
      <p:pic>
        <p:nvPicPr>
          <p:cNvPr id="4" name="Content Placeholder 3">
            <a:extLst>
              <a:ext uri="{FF2B5EF4-FFF2-40B4-BE49-F238E27FC236}">
                <a16:creationId xmlns:a16="http://schemas.microsoft.com/office/drawing/2014/main" id="{213B05D1-6DAB-74F9-00C5-E93F0546548F}"/>
              </a:ext>
            </a:extLst>
          </p:cNvPr>
          <p:cNvPicPr>
            <a:picLocks noGrp="1" noChangeAspect="1"/>
          </p:cNvPicPr>
          <p:nvPr>
            <p:ph idx="1"/>
          </p:nvPr>
        </p:nvPicPr>
        <p:blipFill>
          <a:blip r:embed="rId3"/>
          <a:stretch>
            <a:fillRect/>
          </a:stretch>
        </p:blipFill>
        <p:spPr>
          <a:xfrm>
            <a:off x="3260160" y="1825624"/>
            <a:ext cx="5182800" cy="4771117"/>
          </a:xfrm>
          <a:prstGeom prst="rect">
            <a:avLst/>
          </a:prstGeom>
        </p:spPr>
      </p:pic>
    </p:spTree>
    <p:extLst>
      <p:ext uri="{BB962C8B-B14F-4D97-AF65-F5344CB8AC3E}">
        <p14:creationId xmlns:p14="http://schemas.microsoft.com/office/powerpoint/2010/main" val="2272250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B42BD-D4E3-71E1-C044-B28B2EE96D28}"/>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Agent Basics</a:t>
            </a:r>
          </a:p>
        </p:txBody>
      </p:sp>
      <p:pic>
        <p:nvPicPr>
          <p:cNvPr id="4" name="Content Placeholder 3">
            <a:extLst>
              <a:ext uri="{FF2B5EF4-FFF2-40B4-BE49-F238E27FC236}">
                <a16:creationId xmlns:a16="http://schemas.microsoft.com/office/drawing/2014/main" id="{BC55F931-8D94-4249-287D-943C0D5E8D20}"/>
              </a:ext>
            </a:extLst>
          </p:cNvPr>
          <p:cNvPicPr>
            <a:picLocks noGrp="1" noChangeAspect="1"/>
          </p:cNvPicPr>
          <p:nvPr>
            <p:ph idx="1"/>
          </p:nvPr>
        </p:nvPicPr>
        <p:blipFill>
          <a:blip r:embed="rId3"/>
          <a:stretch>
            <a:fillRect/>
          </a:stretch>
        </p:blipFill>
        <p:spPr>
          <a:xfrm>
            <a:off x="1304153" y="1690688"/>
            <a:ext cx="6742521" cy="4351338"/>
          </a:xfrm>
          <a:prstGeom prst="rect">
            <a:avLst/>
          </a:prstGeom>
        </p:spPr>
      </p:pic>
    </p:spTree>
    <p:extLst>
      <p:ext uri="{BB962C8B-B14F-4D97-AF65-F5344CB8AC3E}">
        <p14:creationId xmlns:p14="http://schemas.microsoft.com/office/powerpoint/2010/main" val="164948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E5A59-C551-4F3D-6C1B-CD82B875A1F0}"/>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Agent and Agent Loop Flow</a:t>
            </a:r>
          </a:p>
        </p:txBody>
      </p:sp>
      <p:sp>
        <p:nvSpPr>
          <p:cNvPr id="3" name="Content Placeholder 2">
            <a:extLst>
              <a:ext uri="{FF2B5EF4-FFF2-40B4-BE49-F238E27FC236}">
                <a16:creationId xmlns:a16="http://schemas.microsoft.com/office/drawing/2014/main" id="{E634E451-DB90-97BB-FFB1-F61494DE48E4}"/>
              </a:ext>
            </a:extLst>
          </p:cNvPr>
          <p:cNvSpPr>
            <a:spLocks noGrp="1"/>
          </p:cNvSpPr>
          <p:nvPr>
            <p:ph idx="1"/>
          </p:nvPr>
        </p:nvSpPr>
        <p:spPr>
          <a:xfrm>
            <a:off x="838199" y="1825625"/>
            <a:ext cx="10738757" cy="4542518"/>
          </a:xfrm>
        </p:spPr>
        <p:txBody>
          <a:bodyPr>
            <a:noAutofit/>
          </a:bodyPr>
          <a:lstStyle/>
          <a:p>
            <a:pPr marL="0" indent="0">
              <a:spcAft>
                <a:spcPts val="0"/>
              </a:spcAft>
              <a:buNone/>
            </a:pPr>
            <a:r>
              <a:rPr lang="en-US" sz="1800" dirty="0">
                <a:solidFill>
                  <a:srgbClr val="1E1E1E"/>
                </a:solidFill>
              </a:rPr>
              <a:t>1. User Input</a:t>
            </a:r>
          </a:p>
          <a:p>
            <a:pPr marL="0" indent="0">
              <a:spcAft>
                <a:spcPts val="0"/>
              </a:spcAft>
              <a:buNone/>
            </a:pPr>
            <a:r>
              <a:rPr lang="en-US" sz="1800" dirty="0">
                <a:solidFill>
                  <a:srgbClr val="1E1E1E"/>
                </a:solidFill>
              </a:rPr>
              <a:t>Example: “ what is the weather in Zurich and tell me about the ZHAW?”</a:t>
            </a:r>
          </a:p>
          <a:p>
            <a:pPr marL="0" indent="0">
              <a:spcAft>
                <a:spcPts val="0"/>
              </a:spcAft>
              <a:buNone/>
            </a:pPr>
            <a:r>
              <a:rPr lang="en-US" sz="1800" dirty="0">
                <a:solidFill>
                  <a:srgbClr val="1E1E1E"/>
                </a:solidFill>
              </a:rPr>
              <a:t>2. LLM ( Agent )</a:t>
            </a:r>
          </a:p>
          <a:p>
            <a:pPr marL="0" indent="0">
              <a:spcAft>
                <a:spcPts val="0"/>
              </a:spcAft>
              <a:buNone/>
            </a:pPr>
            <a:r>
              <a:rPr lang="en-US" sz="1800" dirty="0">
                <a:solidFill>
                  <a:srgbClr val="1E1E1E"/>
                </a:solidFill>
              </a:rPr>
              <a:t>Analyzes request, Decides to use tools: - weather API – Wikipedia search</a:t>
            </a:r>
          </a:p>
          <a:p>
            <a:pPr marL="0" indent="0">
              <a:spcAft>
                <a:spcPts val="0"/>
              </a:spcAft>
              <a:buNone/>
            </a:pPr>
            <a:r>
              <a:rPr lang="en-US" sz="1800" dirty="0">
                <a:solidFill>
                  <a:srgbClr val="1E1E1E"/>
                </a:solidFill>
              </a:rPr>
              <a:t>3. Tool Call #1 ( Framework like Lang Chain )</a:t>
            </a:r>
          </a:p>
          <a:p>
            <a:pPr marL="0" indent="0">
              <a:spcAft>
                <a:spcPts val="0"/>
              </a:spcAft>
              <a:buNone/>
            </a:pPr>
            <a:r>
              <a:rPr lang="en-US" sz="1800" dirty="0">
                <a:solidFill>
                  <a:srgbClr val="1E1E1E"/>
                </a:solidFill>
              </a:rPr>
              <a:t>Runs weather API with city = ‘Zurich’</a:t>
            </a:r>
          </a:p>
          <a:p>
            <a:pPr marL="0" indent="0">
              <a:spcAft>
                <a:spcPts val="0"/>
              </a:spcAft>
              <a:buNone/>
            </a:pPr>
            <a:r>
              <a:rPr lang="en-US" sz="1800" dirty="0">
                <a:solidFill>
                  <a:srgbClr val="1E1E1E"/>
                </a:solidFill>
              </a:rPr>
              <a:t>Gets: ‘Sunny, 27C’</a:t>
            </a:r>
          </a:p>
          <a:p>
            <a:pPr marL="0" indent="0">
              <a:spcAft>
                <a:spcPts val="0"/>
              </a:spcAft>
              <a:buNone/>
            </a:pPr>
            <a:r>
              <a:rPr lang="en-US" sz="1800" dirty="0">
                <a:solidFill>
                  <a:srgbClr val="1E1E1E"/>
                </a:solidFill>
              </a:rPr>
              <a:t>4. Tool Call #2</a:t>
            </a:r>
          </a:p>
          <a:p>
            <a:pPr marL="0" indent="0">
              <a:spcAft>
                <a:spcPts val="0"/>
              </a:spcAft>
              <a:buNone/>
            </a:pPr>
            <a:r>
              <a:rPr lang="en-US" sz="1800" dirty="0">
                <a:solidFill>
                  <a:srgbClr val="1E1E1E"/>
                </a:solidFill>
              </a:rPr>
              <a:t>Runs Wikipedia Search with query ZHAW</a:t>
            </a:r>
          </a:p>
          <a:p>
            <a:pPr marL="0" indent="0">
              <a:spcAft>
                <a:spcPts val="0"/>
              </a:spcAft>
              <a:buNone/>
            </a:pPr>
            <a:r>
              <a:rPr lang="en-US" sz="1800" dirty="0">
                <a:solidFill>
                  <a:srgbClr val="1E1E1E"/>
                </a:solidFill>
              </a:rPr>
              <a:t>gets: ZHAW is Zurich University of Applied sciences</a:t>
            </a:r>
          </a:p>
          <a:p>
            <a:pPr marL="0" indent="0">
              <a:spcAft>
                <a:spcPts val="0"/>
              </a:spcAft>
              <a:buNone/>
            </a:pPr>
            <a:r>
              <a:rPr lang="en-US" sz="1800" dirty="0">
                <a:solidFill>
                  <a:srgbClr val="1E1E1E"/>
                </a:solidFill>
              </a:rPr>
              <a:t>5. LLM Combines results</a:t>
            </a:r>
          </a:p>
          <a:p>
            <a:pPr marL="0" indent="0">
              <a:spcAft>
                <a:spcPts val="0"/>
              </a:spcAft>
              <a:buNone/>
            </a:pPr>
            <a:r>
              <a:rPr lang="en-US" sz="1800" dirty="0">
                <a:solidFill>
                  <a:srgbClr val="1E1E1E"/>
                </a:solidFill>
              </a:rPr>
              <a:t>Merges weather + Wikipedia info into final answer </a:t>
            </a:r>
          </a:p>
          <a:p>
            <a:pPr marL="0" indent="0">
              <a:spcAft>
                <a:spcPts val="0"/>
              </a:spcAft>
              <a:buNone/>
            </a:pPr>
            <a:endParaRPr lang="en-US" sz="2400" dirty="0"/>
          </a:p>
          <a:p>
            <a:pPr marL="0" indent="0">
              <a:spcAft>
                <a:spcPts val="0"/>
              </a:spcAft>
              <a:buNone/>
            </a:pPr>
            <a:endParaRPr lang="en-US" sz="2400" dirty="0"/>
          </a:p>
          <a:p>
            <a:pPr marL="0" indent="0">
              <a:spcAft>
                <a:spcPts val="0"/>
              </a:spcAft>
              <a:buNone/>
            </a:pPr>
            <a:r>
              <a:rPr lang="en-US" sz="1800" dirty="0">
                <a:solidFill>
                  <a:srgbClr val="1E1E1E"/>
                </a:solidFill>
              </a:rPr>
              <a:t> </a:t>
            </a:r>
          </a:p>
        </p:txBody>
      </p:sp>
    </p:spTree>
    <p:extLst>
      <p:ext uri="{BB962C8B-B14F-4D97-AF65-F5344CB8AC3E}">
        <p14:creationId xmlns:p14="http://schemas.microsoft.com/office/powerpoint/2010/main" val="37726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234BE-454E-D3FB-A4B4-02D3F70FB2DB}"/>
              </a:ext>
            </a:extLst>
          </p:cNvPr>
          <p:cNvSpPr>
            <a:spLocks noGrp="1"/>
          </p:cNvSpPr>
          <p:nvPr>
            <p:ph type="title"/>
          </p:nvPr>
        </p:nvSpPr>
        <p:spPr>
          <a:xfrm>
            <a:off x="0" y="0"/>
            <a:ext cx="12192000" cy="731520"/>
          </a:xfrm>
          <a:solidFill>
            <a:srgbClr val="0A4FA2"/>
          </a:solidFill>
        </p:spPr>
        <p:txBody>
          <a:bodyPr>
            <a:normAutofit/>
          </a:bodyPr>
          <a:lstStyle/>
          <a:p>
            <a:pPr algn="ctr"/>
            <a:r>
              <a:rPr lang="en-US" sz="2800" b="1" dirty="0">
                <a:solidFill>
                  <a:srgbClr val="FFFFFF"/>
                </a:solidFill>
              </a:rPr>
              <a:t>Structured Output </a:t>
            </a:r>
          </a:p>
        </p:txBody>
      </p:sp>
      <p:pic>
        <p:nvPicPr>
          <p:cNvPr id="4" name="Content Placeholder 3">
            <a:extLst>
              <a:ext uri="{FF2B5EF4-FFF2-40B4-BE49-F238E27FC236}">
                <a16:creationId xmlns:a16="http://schemas.microsoft.com/office/drawing/2014/main" id="{B0D01244-D8E9-F4A0-4F60-99C77B9A393C}"/>
              </a:ext>
            </a:extLst>
          </p:cNvPr>
          <p:cNvPicPr>
            <a:picLocks noGrp="1" noChangeAspect="1"/>
          </p:cNvPicPr>
          <p:nvPr>
            <p:ph idx="1"/>
          </p:nvPr>
        </p:nvPicPr>
        <p:blipFill>
          <a:blip r:embed="rId3"/>
          <a:stretch>
            <a:fillRect/>
          </a:stretch>
        </p:blipFill>
        <p:spPr>
          <a:xfrm>
            <a:off x="1258630" y="2141537"/>
            <a:ext cx="8723503" cy="4089142"/>
          </a:xfrm>
          <a:prstGeom prst="rect">
            <a:avLst/>
          </a:prstGeom>
        </p:spPr>
      </p:pic>
    </p:spTree>
    <p:extLst>
      <p:ext uri="{BB962C8B-B14F-4D97-AF65-F5344CB8AC3E}">
        <p14:creationId xmlns:p14="http://schemas.microsoft.com/office/powerpoint/2010/main" val="2995285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4D89F-BB19-A4C8-C139-A307538EAAE2}"/>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Tool calling</a:t>
            </a:r>
          </a:p>
        </p:txBody>
      </p:sp>
      <p:pic>
        <p:nvPicPr>
          <p:cNvPr id="4" name="Content Placeholder 3">
            <a:extLst>
              <a:ext uri="{FF2B5EF4-FFF2-40B4-BE49-F238E27FC236}">
                <a16:creationId xmlns:a16="http://schemas.microsoft.com/office/drawing/2014/main" id="{A29E0C2B-29AF-F777-2E29-B07599F17333}"/>
              </a:ext>
            </a:extLst>
          </p:cNvPr>
          <p:cNvPicPr>
            <a:picLocks noGrp="1" noChangeAspect="1"/>
          </p:cNvPicPr>
          <p:nvPr>
            <p:ph idx="1"/>
          </p:nvPr>
        </p:nvPicPr>
        <p:blipFill>
          <a:blip r:embed="rId3"/>
          <a:stretch>
            <a:fillRect/>
          </a:stretch>
        </p:blipFill>
        <p:spPr>
          <a:xfrm>
            <a:off x="1011498" y="1910685"/>
            <a:ext cx="4895255" cy="4351338"/>
          </a:xfrm>
          <a:prstGeom prst="rect">
            <a:avLst/>
          </a:prstGeom>
        </p:spPr>
      </p:pic>
      <p:pic>
        <p:nvPicPr>
          <p:cNvPr id="6" name="Picture 5">
            <a:extLst>
              <a:ext uri="{FF2B5EF4-FFF2-40B4-BE49-F238E27FC236}">
                <a16:creationId xmlns:a16="http://schemas.microsoft.com/office/drawing/2014/main" id="{76DC8471-D5F6-62AD-77D9-E212F09EC023}"/>
              </a:ext>
            </a:extLst>
          </p:cNvPr>
          <p:cNvPicPr>
            <a:picLocks noChangeAspect="1"/>
          </p:cNvPicPr>
          <p:nvPr/>
        </p:nvPicPr>
        <p:blipFill>
          <a:blip r:embed="rId4"/>
          <a:stretch>
            <a:fillRect/>
          </a:stretch>
        </p:blipFill>
        <p:spPr>
          <a:xfrm>
            <a:off x="6564085" y="1355270"/>
            <a:ext cx="5238847" cy="5502729"/>
          </a:xfrm>
          <a:prstGeom prst="rect">
            <a:avLst/>
          </a:prstGeom>
        </p:spPr>
      </p:pic>
    </p:spTree>
    <p:extLst>
      <p:ext uri="{BB962C8B-B14F-4D97-AF65-F5344CB8AC3E}">
        <p14:creationId xmlns:p14="http://schemas.microsoft.com/office/powerpoint/2010/main" val="3045343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090CF-6025-7E28-B10B-6D6E5E42ABDC}"/>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LLMs as Operating Systems: Agent Memory ( MemGPT )</a:t>
            </a:r>
          </a:p>
        </p:txBody>
      </p:sp>
      <p:pic>
        <p:nvPicPr>
          <p:cNvPr id="4" name="Content Placeholder 3">
            <a:extLst>
              <a:ext uri="{FF2B5EF4-FFF2-40B4-BE49-F238E27FC236}">
                <a16:creationId xmlns:a16="http://schemas.microsoft.com/office/drawing/2014/main" id="{50C35724-B9A4-4FA1-5E72-3C21F6882F48}"/>
              </a:ext>
            </a:extLst>
          </p:cNvPr>
          <p:cNvPicPr>
            <a:picLocks noGrp="1" noChangeAspect="1"/>
          </p:cNvPicPr>
          <p:nvPr>
            <p:ph idx="1"/>
          </p:nvPr>
        </p:nvPicPr>
        <p:blipFill>
          <a:blip r:embed="rId3"/>
          <a:stretch>
            <a:fillRect/>
          </a:stretch>
        </p:blipFill>
        <p:spPr>
          <a:xfrm>
            <a:off x="1717064" y="1825625"/>
            <a:ext cx="8757872" cy="4351338"/>
          </a:xfrm>
          <a:prstGeom prst="rect">
            <a:avLst/>
          </a:prstGeom>
        </p:spPr>
      </p:pic>
    </p:spTree>
    <p:extLst>
      <p:ext uri="{BB962C8B-B14F-4D97-AF65-F5344CB8AC3E}">
        <p14:creationId xmlns:p14="http://schemas.microsoft.com/office/powerpoint/2010/main" val="4031550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865C-033D-B506-9F7C-A7AB45BF9F2C}"/>
              </a:ext>
            </a:extLst>
          </p:cNvPr>
          <p:cNvSpPr>
            <a:spLocks noGrp="1"/>
          </p:cNvSpPr>
          <p:nvPr>
            <p:ph type="title"/>
          </p:nvPr>
        </p:nvSpPr>
        <p:spPr>
          <a:xfrm>
            <a:off x="0" y="0"/>
            <a:ext cx="12192000" cy="731520"/>
          </a:xfrm>
          <a:solidFill>
            <a:srgbClr val="0A4FA2"/>
          </a:solidFill>
        </p:spPr>
        <p:txBody>
          <a:bodyPr>
            <a:normAutofit fontScale="90000"/>
          </a:bodyPr>
          <a:lstStyle/>
          <a:p>
            <a:pPr algn="ctr"/>
            <a:r>
              <a:rPr lang="en-US" sz="2800" b="1" dirty="0">
                <a:solidFill>
                  <a:srgbClr val="FFFFFF"/>
                </a:solidFill>
              </a:rPr>
              <a:t>Breaking down the context window</a:t>
            </a:r>
            <a:br>
              <a:rPr lang="en-US" dirty="0"/>
            </a:br>
            <a:r>
              <a:rPr lang="en-US" sz="2800" b="1" dirty="0">
                <a:solidFill>
                  <a:srgbClr val="FFFFFF"/>
                </a:solidFill>
              </a:rPr>
              <a:t>core memory allows the MemGPT agent to learn over time</a:t>
            </a:r>
          </a:p>
        </p:txBody>
      </p:sp>
      <p:pic>
        <p:nvPicPr>
          <p:cNvPr id="4" name="Content Placeholder 3">
            <a:extLst>
              <a:ext uri="{FF2B5EF4-FFF2-40B4-BE49-F238E27FC236}">
                <a16:creationId xmlns:a16="http://schemas.microsoft.com/office/drawing/2014/main" id="{C8ECE9E5-D4CE-6DE1-8FB3-7E3FCDC70F30}"/>
              </a:ext>
            </a:extLst>
          </p:cNvPr>
          <p:cNvPicPr>
            <a:picLocks noGrp="1" noChangeAspect="1"/>
          </p:cNvPicPr>
          <p:nvPr>
            <p:ph idx="1"/>
          </p:nvPr>
        </p:nvPicPr>
        <p:blipFill>
          <a:blip r:embed="rId3"/>
          <a:stretch>
            <a:fillRect/>
          </a:stretch>
        </p:blipFill>
        <p:spPr>
          <a:xfrm>
            <a:off x="0" y="1858282"/>
            <a:ext cx="6523457" cy="4351338"/>
          </a:xfrm>
          <a:prstGeom prst="rect">
            <a:avLst/>
          </a:prstGeom>
        </p:spPr>
      </p:pic>
      <p:pic>
        <p:nvPicPr>
          <p:cNvPr id="6" name="Picture 5">
            <a:extLst>
              <a:ext uri="{FF2B5EF4-FFF2-40B4-BE49-F238E27FC236}">
                <a16:creationId xmlns:a16="http://schemas.microsoft.com/office/drawing/2014/main" id="{A8925CCD-9D70-9C43-001A-29B5F51C7A7C}"/>
              </a:ext>
            </a:extLst>
          </p:cNvPr>
          <p:cNvPicPr>
            <a:picLocks noChangeAspect="1"/>
          </p:cNvPicPr>
          <p:nvPr/>
        </p:nvPicPr>
        <p:blipFill>
          <a:blip r:embed="rId4"/>
          <a:stretch>
            <a:fillRect/>
          </a:stretch>
        </p:blipFill>
        <p:spPr>
          <a:xfrm>
            <a:off x="5928360" y="2130546"/>
            <a:ext cx="6198097" cy="3432054"/>
          </a:xfrm>
          <a:prstGeom prst="rect">
            <a:avLst/>
          </a:prstGeom>
        </p:spPr>
      </p:pic>
    </p:spTree>
    <p:extLst>
      <p:ext uri="{BB962C8B-B14F-4D97-AF65-F5344CB8AC3E}">
        <p14:creationId xmlns:p14="http://schemas.microsoft.com/office/powerpoint/2010/main" val="438488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A553E-5902-E21D-77C6-3CE3FF043754}"/>
              </a:ext>
            </a:extLst>
          </p:cNvPr>
          <p:cNvSpPr>
            <a:spLocks noGrp="1"/>
          </p:cNvSpPr>
          <p:nvPr>
            <p:ph type="title"/>
          </p:nvPr>
        </p:nvSpPr>
        <p:spPr>
          <a:xfrm>
            <a:off x="0" y="0"/>
            <a:ext cx="12192000" cy="731520"/>
          </a:xfrm>
          <a:solidFill>
            <a:srgbClr val="0A4FA2"/>
          </a:solidFill>
        </p:spPr>
        <p:txBody>
          <a:bodyPr>
            <a:normAutofit/>
          </a:bodyPr>
          <a:lstStyle/>
          <a:p>
            <a:pPr algn="ctr"/>
            <a:r>
              <a:rPr lang="en-US" sz="2800" b="1" dirty="0">
                <a:solidFill>
                  <a:srgbClr val="FFFFFF"/>
                </a:solidFill>
              </a:rPr>
              <a:t>Breaking down the context window</a:t>
            </a:r>
          </a:p>
        </p:txBody>
      </p:sp>
      <p:pic>
        <p:nvPicPr>
          <p:cNvPr id="7" name="Content Placeholder 6">
            <a:extLst>
              <a:ext uri="{FF2B5EF4-FFF2-40B4-BE49-F238E27FC236}">
                <a16:creationId xmlns:a16="http://schemas.microsoft.com/office/drawing/2014/main" id="{F2CD7368-069D-EA99-CE0C-353D5DBB494F}"/>
              </a:ext>
            </a:extLst>
          </p:cNvPr>
          <p:cNvPicPr>
            <a:picLocks noGrp="1" noChangeAspect="1"/>
          </p:cNvPicPr>
          <p:nvPr>
            <p:ph idx="1"/>
          </p:nvPr>
        </p:nvPicPr>
        <p:blipFill>
          <a:blip r:embed="rId3"/>
          <a:stretch>
            <a:fillRect/>
          </a:stretch>
        </p:blipFill>
        <p:spPr>
          <a:xfrm>
            <a:off x="152401" y="885706"/>
            <a:ext cx="6417598" cy="3284129"/>
          </a:xfrm>
          <a:prstGeom prst="rect">
            <a:avLst/>
          </a:prstGeom>
        </p:spPr>
      </p:pic>
      <p:pic>
        <p:nvPicPr>
          <p:cNvPr id="10" name="Picture 9">
            <a:extLst>
              <a:ext uri="{FF2B5EF4-FFF2-40B4-BE49-F238E27FC236}">
                <a16:creationId xmlns:a16="http://schemas.microsoft.com/office/drawing/2014/main" id="{72171458-B1FB-FA0F-6C8C-3D6BC5CA3F93}"/>
              </a:ext>
            </a:extLst>
          </p:cNvPr>
          <p:cNvPicPr>
            <a:picLocks noChangeAspect="1"/>
          </p:cNvPicPr>
          <p:nvPr/>
        </p:nvPicPr>
        <p:blipFill>
          <a:blip r:embed="rId4"/>
          <a:stretch>
            <a:fillRect/>
          </a:stretch>
        </p:blipFill>
        <p:spPr>
          <a:xfrm>
            <a:off x="260639" y="3971607"/>
            <a:ext cx="6309360" cy="2886393"/>
          </a:xfrm>
          <a:prstGeom prst="rect">
            <a:avLst/>
          </a:prstGeom>
        </p:spPr>
      </p:pic>
      <p:pic>
        <p:nvPicPr>
          <p:cNvPr id="11" name="Picture 10">
            <a:extLst>
              <a:ext uri="{FF2B5EF4-FFF2-40B4-BE49-F238E27FC236}">
                <a16:creationId xmlns:a16="http://schemas.microsoft.com/office/drawing/2014/main" id="{B48800E8-5EAA-93D6-B3F8-09472A6139D2}"/>
              </a:ext>
            </a:extLst>
          </p:cNvPr>
          <p:cNvPicPr>
            <a:picLocks noChangeAspect="1"/>
          </p:cNvPicPr>
          <p:nvPr/>
        </p:nvPicPr>
        <p:blipFill>
          <a:blip r:embed="rId5"/>
          <a:stretch>
            <a:fillRect/>
          </a:stretch>
        </p:blipFill>
        <p:spPr>
          <a:xfrm>
            <a:off x="6885207" y="1530940"/>
            <a:ext cx="5169646" cy="2886393"/>
          </a:xfrm>
          <a:prstGeom prst="rect">
            <a:avLst/>
          </a:prstGeom>
        </p:spPr>
      </p:pic>
      <p:pic>
        <p:nvPicPr>
          <p:cNvPr id="12" name="Picture 11">
            <a:extLst>
              <a:ext uri="{FF2B5EF4-FFF2-40B4-BE49-F238E27FC236}">
                <a16:creationId xmlns:a16="http://schemas.microsoft.com/office/drawing/2014/main" id="{170DE5CB-B27A-C3AD-FC57-9EA9B3386DA1}"/>
              </a:ext>
            </a:extLst>
          </p:cNvPr>
          <p:cNvPicPr>
            <a:picLocks noChangeAspect="1"/>
          </p:cNvPicPr>
          <p:nvPr/>
        </p:nvPicPr>
        <p:blipFill>
          <a:blip r:embed="rId6"/>
          <a:stretch>
            <a:fillRect/>
          </a:stretch>
        </p:blipFill>
        <p:spPr>
          <a:xfrm>
            <a:off x="6678237" y="4169835"/>
            <a:ext cx="5169646" cy="2612088"/>
          </a:xfrm>
          <a:prstGeom prst="rect">
            <a:avLst/>
          </a:prstGeom>
        </p:spPr>
      </p:pic>
    </p:spTree>
    <p:extLst>
      <p:ext uri="{BB962C8B-B14F-4D97-AF65-F5344CB8AC3E}">
        <p14:creationId xmlns:p14="http://schemas.microsoft.com/office/powerpoint/2010/main" val="32140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613D-E8A4-083B-10F1-F5BCBEF3DB97}"/>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MCP – Model Context Protocol</a:t>
            </a:r>
          </a:p>
        </p:txBody>
      </p:sp>
      <p:sp>
        <p:nvSpPr>
          <p:cNvPr id="3" name="Content Placeholder 2">
            <a:extLst>
              <a:ext uri="{FF2B5EF4-FFF2-40B4-BE49-F238E27FC236}">
                <a16:creationId xmlns:a16="http://schemas.microsoft.com/office/drawing/2014/main" id="{DC7FFCFE-F38F-2F44-6FBE-BAECDD690257}"/>
              </a:ext>
            </a:extLst>
          </p:cNvPr>
          <p:cNvSpPr>
            <a:spLocks noGrp="1"/>
          </p:cNvSpPr>
          <p:nvPr>
            <p:ph idx="1"/>
          </p:nvPr>
        </p:nvSpPr>
        <p:spPr/>
        <p:txBody>
          <a:bodyPr/>
          <a:lstStyle/>
          <a:p>
            <a:pPr>
              <a:spcAft>
                <a:spcPts val="0"/>
              </a:spcAft>
            </a:pPr>
            <a:r>
              <a:rPr lang="en-US" sz="1800" dirty="0">
                <a:solidFill>
                  <a:srgbClr val="1E1E1E"/>
                </a:solidFill>
              </a:rPr>
              <a:t>MCP is an open protocol that standardizes how LLM applications connect to and work with tools and data sources.</a:t>
            </a:r>
          </a:p>
          <a:p>
            <a:pPr>
              <a:spcAft>
                <a:spcPts val="0"/>
              </a:spcAft>
            </a:pPr>
            <a:endParaRPr lang="en-US" dirty="0"/>
          </a:p>
        </p:txBody>
      </p:sp>
      <p:pic>
        <p:nvPicPr>
          <p:cNvPr id="4" name="Picture 3">
            <a:extLst>
              <a:ext uri="{FF2B5EF4-FFF2-40B4-BE49-F238E27FC236}">
                <a16:creationId xmlns:a16="http://schemas.microsoft.com/office/drawing/2014/main" id="{836381CD-90AE-9B48-39B5-FC162D58701D}"/>
              </a:ext>
            </a:extLst>
          </p:cNvPr>
          <p:cNvPicPr>
            <a:picLocks noChangeAspect="1"/>
          </p:cNvPicPr>
          <p:nvPr/>
        </p:nvPicPr>
        <p:blipFill>
          <a:blip r:embed="rId3"/>
          <a:stretch>
            <a:fillRect/>
          </a:stretch>
        </p:blipFill>
        <p:spPr>
          <a:xfrm>
            <a:off x="0" y="2744235"/>
            <a:ext cx="6096000" cy="3748640"/>
          </a:xfrm>
          <a:prstGeom prst="rect">
            <a:avLst/>
          </a:prstGeom>
        </p:spPr>
      </p:pic>
      <p:pic>
        <p:nvPicPr>
          <p:cNvPr id="5" name="Picture 4">
            <a:extLst>
              <a:ext uri="{FF2B5EF4-FFF2-40B4-BE49-F238E27FC236}">
                <a16:creationId xmlns:a16="http://schemas.microsoft.com/office/drawing/2014/main" id="{249E88C8-07A6-D7A6-89A7-DCEFC2DD3F1D}"/>
              </a:ext>
            </a:extLst>
          </p:cNvPr>
          <p:cNvPicPr>
            <a:picLocks noChangeAspect="1"/>
          </p:cNvPicPr>
          <p:nvPr/>
        </p:nvPicPr>
        <p:blipFill>
          <a:blip r:embed="rId4"/>
          <a:stretch>
            <a:fillRect/>
          </a:stretch>
        </p:blipFill>
        <p:spPr>
          <a:xfrm>
            <a:off x="5821680" y="2744235"/>
            <a:ext cx="6188992" cy="2663742"/>
          </a:xfrm>
          <a:prstGeom prst="rect">
            <a:avLst/>
          </a:prstGeom>
        </p:spPr>
      </p:pic>
    </p:spTree>
    <p:extLst>
      <p:ext uri="{BB962C8B-B14F-4D97-AF65-F5344CB8AC3E}">
        <p14:creationId xmlns:p14="http://schemas.microsoft.com/office/powerpoint/2010/main" val="3449829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endParaRPr lang="en-US"/>
          </a:p>
        </p:txBody>
      </p:sp>
      <p:sp>
        <p:nvSpPr>
          <p:cNvPr id="2" name="Title 1">
            <a:extLst>
              <a:ext uri="{FF2B5EF4-FFF2-40B4-BE49-F238E27FC236}">
                <a16:creationId xmlns:a16="http://schemas.microsoft.com/office/drawing/2014/main" id="{F1BE5EA4-132F-306D-D14D-4586402D5B2E}"/>
              </a:ext>
            </a:extLst>
          </p:cNvPr>
          <p:cNvSpPr>
            <a:spLocks noGrp="1"/>
          </p:cNvSpPr>
          <p:nvPr>
            <p:ph type="title"/>
          </p:nvPr>
        </p:nvSpPr>
        <p:spPr>
          <a:xfrm>
            <a:off x="0" y="0"/>
            <a:ext cx="12192000" cy="731520"/>
          </a:xfrm>
          <a:solidFill>
            <a:srgbClr val="0A4FA2"/>
          </a:solidFill>
        </p:spPr>
        <p:txBody>
          <a:bodyPr vert="horz" lIns="91440" tIns="45720" rIns="91440" bIns="45720" rtlCol="0" anchor="ctr">
            <a:normAutofit/>
          </a:bodyPr>
          <a:lstStyle/>
          <a:p>
            <a:pPr algn="ctr"/>
            <a:r>
              <a:rPr lang="en-US" sz="2800" b="1" dirty="0" err="1">
                <a:solidFill>
                  <a:srgbClr val="FFFFFF"/>
                </a:solidFill>
              </a:rPr>
              <a:t>Tiktokenizer</a:t>
            </a:r>
            <a:endParaRPr lang="en-US" sz="3600" dirty="0">
              <a:solidFill>
                <a:schemeClr val="tx1">
                  <a:lumMod val="85000"/>
                  <a:lumOff val="15000"/>
                </a:schemeClr>
              </a:solidFill>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2" name="Content Placeholder 11">
            <a:extLst>
              <a:ext uri="{FF2B5EF4-FFF2-40B4-BE49-F238E27FC236}">
                <a16:creationId xmlns:a16="http://schemas.microsoft.com/office/drawing/2014/main" id="{880069E7-A9D8-F4BC-3DC3-066ED5A935E1}"/>
              </a:ext>
            </a:extLst>
          </p:cNvPr>
          <p:cNvPicPr>
            <a:picLocks noGrp="1" noChangeAspect="1"/>
          </p:cNvPicPr>
          <p:nvPr>
            <p:ph idx="1"/>
          </p:nvPr>
        </p:nvPicPr>
        <p:blipFill>
          <a:blip r:embed="rId3"/>
          <a:stretch>
            <a:fillRect/>
          </a:stretch>
        </p:blipFill>
        <p:spPr>
          <a:xfrm>
            <a:off x="2439904" y="1825625"/>
            <a:ext cx="6562938" cy="3905472"/>
          </a:xfrm>
          <a:prstGeom prst="rect">
            <a:avLst/>
          </a:prstGeom>
        </p:spPr>
      </p:pic>
    </p:spTree>
    <p:extLst>
      <p:ext uri="{BB962C8B-B14F-4D97-AF65-F5344CB8AC3E}">
        <p14:creationId xmlns:p14="http://schemas.microsoft.com/office/powerpoint/2010/main" val="3165328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9EF16-9D28-D3C1-AE9C-F1B13DC1CB2F}"/>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MCP</a:t>
            </a:r>
          </a:p>
        </p:txBody>
      </p:sp>
      <p:pic>
        <p:nvPicPr>
          <p:cNvPr id="4" name="Content Placeholder 3">
            <a:extLst>
              <a:ext uri="{FF2B5EF4-FFF2-40B4-BE49-F238E27FC236}">
                <a16:creationId xmlns:a16="http://schemas.microsoft.com/office/drawing/2014/main" id="{4DEDCFC3-FF7A-592A-F6A5-52CDEFF89EDF}"/>
              </a:ext>
            </a:extLst>
          </p:cNvPr>
          <p:cNvPicPr>
            <a:picLocks noGrp="1" noChangeAspect="1"/>
          </p:cNvPicPr>
          <p:nvPr>
            <p:ph idx="1"/>
          </p:nvPr>
        </p:nvPicPr>
        <p:blipFill>
          <a:blip r:embed="rId2"/>
          <a:stretch>
            <a:fillRect/>
          </a:stretch>
        </p:blipFill>
        <p:spPr>
          <a:xfrm>
            <a:off x="2232951" y="1825625"/>
            <a:ext cx="7726097" cy="4351338"/>
          </a:xfrm>
          <a:prstGeom prst="rect">
            <a:avLst/>
          </a:prstGeom>
        </p:spPr>
      </p:pic>
    </p:spTree>
    <p:extLst>
      <p:ext uri="{BB962C8B-B14F-4D97-AF65-F5344CB8AC3E}">
        <p14:creationId xmlns:p14="http://schemas.microsoft.com/office/powerpoint/2010/main" val="1923227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4365E-693C-3FA5-FCB8-474C972A03BD}"/>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A2A : Agent2Agent Protocol</a:t>
            </a:r>
          </a:p>
        </p:txBody>
      </p:sp>
      <p:sp>
        <p:nvSpPr>
          <p:cNvPr id="3" name="Content Placeholder 2">
            <a:extLst>
              <a:ext uri="{FF2B5EF4-FFF2-40B4-BE49-F238E27FC236}">
                <a16:creationId xmlns:a16="http://schemas.microsoft.com/office/drawing/2014/main" id="{6E026719-1291-C366-BEB5-1115BF87A959}"/>
              </a:ext>
            </a:extLst>
          </p:cNvPr>
          <p:cNvSpPr>
            <a:spLocks noGrp="1"/>
          </p:cNvSpPr>
          <p:nvPr>
            <p:ph idx="1"/>
          </p:nvPr>
        </p:nvSpPr>
        <p:spPr>
          <a:xfrm>
            <a:off x="457200" y="1463040"/>
            <a:ext cx="5029200" cy="3200400"/>
          </a:xfrm>
        </p:spPr>
        <p:txBody>
          <a:bodyPr/>
          <a:lstStyle/>
          <a:p>
            <a:pPr>
              <a:spcAft>
                <a:spcPts val="0"/>
              </a:spcAft>
            </a:pPr>
            <a:r>
              <a:rPr sz="1800" dirty="0">
                <a:solidFill>
                  <a:srgbClr val="1E1E1E"/>
                </a:solidFill>
              </a:rPr>
              <a:t>Standardizes communication between autonomous AI agents</a:t>
            </a:r>
            <a:endParaRPr lang="en-US" sz="1800" dirty="0">
              <a:solidFill>
                <a:srgbClr val="1E1E1E"/>
              </a:solidFill>
            </a:endParaRPr>
          </a:p>
          <a:p>
            <a:pPr>
              <a:spcAft>
                <a:spcPts val="0"/>
              </a:spcAft>
            </a:pPr>
            <a:r>
              <a:rPr lang="en-US" sz="1800" dirty="0">
                <a:solidFill>
                  <a:srgbClr val="1E1E1E"/>
                </a:solidFill>
              </a:rPr>
              <a:t>It aims to connect the ecosystem of stand-alone agents so they can collaborate</a:t>
            </a:r>
            <a:endParaRPr lang="en-US" dirty="0"/>
          </a:p>
        </p:txBody>
      </p:sp>
      <p:pic>
        <p:nvPicPr>
          <p:cNvPr id="14" name="Picture 13">
            <a:extLst>
              <a:ext uri="{FF2B5EF4-FFF2-40B4-BE49-F238E27FC236}">
                <a16:creationId xmlns:a16="http://schemas.microsoft.com/office/drawing/2014/main" id="{B3AAA5E0-EC7A-04B6-D11A-3A544FF83A8B}"/>
              </a:ext>
            </a:extLst>
          </p:cNvPr>
          <p:cNvPicPr>
            <a:picLocks noChangeAspect="1"/>
          </p:cNvPicPr>
          <p:nvPr/>
        </p:nvPicPr>
        <p:blipFill>
          <a:blip r:embed="rId3"/>
          <a:stretch>
            <a:fillRect/>
          </a:stretch>
        </p:blipFill>
        <p:spPr>
          <a:xfrm>
            <a:off x="1115786" y="3004004"/>
            <a:ext cx="7772400" cy="3318871"/>
          </a:xfrm>
          <a:prstGeom prst="rect">
            <a:avLst/>
          </a:prstGeom>
        </p:spPr>
      </p:pic>
    </p:spTree>
    <p:extLst>
      <p:ext uri="{BB962C8B-B14F-4D97-AF65-F5344CB8AC3E}">
        <p14:creationId xmlns:p14="http://schemas.microsoft.com/office/powerpoint/2010/main" val="257053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15050-4178-15B3-22BC-7BA16B1F6506}"/>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RAG</a:t>
            </a:r>
          </a:p>
        </p:txBody>
      </p:sp>
      <p:sp>
        <p:nvSpPr>
          <p:cNvPr id="3" name="Content Placeholder 2">
            <a:extLst>
              <a:ext uri="{FF2B5EF4-FFF2-40B4-BE49-F238E27FC236}">
                <a16:creationId xmlns:a16="http://schemas.microsoft.com/office/drawing/2014/main" id="{64290943-9EEF-16D1-48D8-FFDBA63C84C7}"/>
              </a:ext>
            </a:extLst>
          </p:cNvPr>
          <p:cNvSpPr>
            <a:spLocks noGrp="1"/>
          </p:cNvSpPr>
          <p:nvPr>
            <p:ph idx="1"/>
          </p:nvPr>
        </p:nvSpPr>
        <p:spPr/>
        <p:txBody>
          <a:bodyPr/>
          <a:lstStyle/>
          <a:p>
            <a:pPr>
              <a:spcAft>
                <a:spcPts val="0"/>
              </a:spcAft>
            </a:pPr>
            <a:r>
              <a:rPr lang="en-US" sz="1800" dirty="0">
                <a:solidFill>
                  <a:srgbClr val="1E1E1E"/>
                </a:solidFill>
              </a:rPr>
              <a:t>Demo</a:t>
            </a:r>
            <a:endParaRPr sz="1800" dirty="0">
              <a:solidFill>
                <a:srgbClr val="1E1E1E"/>
              </a:solidFill>
            </a:endParaRPr>
          </a:p>
        </p:txBody>
      </p:sp>
      <p:pic>
        <p:nvPicPr>
          <p:cNvPr id="4" name="Picture 3" descr="508d9183-2c79-40be-be95-da8708e46d9d.png"/>
          <p:cNvPicPr>
            <a:picLocks noChangeAspect="1"/>
          </p:cNvPicPr>
          <p:nvPr/>
        </p:nvPicPr>
        <p:blipFill>
          <a:blip r:embed="rId2"/>
          <a:stretch>
            <a:fillRect/>
          </a:stretch>
        </p:blipFill>
        <p:spPr>
          <a:xfrm>
            <a:off x="7711440" y="1463040"/>
            <a:ext cx="4114800" cy="2743200"/>
          </a:xfrm>
          <a:prstGeom prst="rect">
            <a:avLst/>
          </a:prstGeom>
        </p:spPr>
      </p:pic>
    </p:spTree>
    <p:extLst>
      <p:ext uri="{BB962C8B-B14F-4D97-AF65-F5344CB8AC3E}">
        <p14:creationId xmlns:p14="http://schemas.microsoft.com/office/powerpoint/2010/main" val="19166050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BBB4E-BD6C-CB33-C515-096667EC603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2C2D4D8-40DB-B85A-8953-8B6781F8EF8C}"/>
              </a:ext>
            </a:extLst>
          </p:cNvPr>
          <p:cNvSpPr>
            <a:spLocks noGrp="1"/>
          </p:cNvSpPr>
          <p:nvPr>
            <p:ph idx="1"/>
          </p:nvPr>
        </p:nvSpPr>
        <p:spPr/>
        <p:txBody>
          <a:bodyPr>
            <a:normAutofit/>
          </a:bodyPr>
          <a:lstStyle/>
          <a:p>
            <a:r>
              <a:rPr lang="en-US" sz="1700" b="1" dirty="0"/>
              <a:t>References &amp; Acknowledgements</a:t>
            </a:r>
            <a:endParaRPr lang="en-US" sz="1700" dirty="0"/>
          </a:p>
          <a:p>
            <a:r>
              <a:rPr lang="en-US" sz="1700" dirty="0"/>
              <a:t>This presentation draws upon materials and insights from the following excellent resources:</a:t>
            </a:r>
          </a:p>
          <a:p>
            <a:r>
              <a:rPr lang="en-US" sz="1700" b="1" dirty="0" err="1"/>
              <a:t>DeepLearning.AI</a:t>
            </a:r>
            <a:r>
              <a:rPr lang="en-US" sz="1700" dirty="0"/>
              <a:t>: Visuals and core concepts from their LLM courses.</a:t>
            </a:r>
          </a:p>
          <a:p>
            <a:r>
              <a:rPr lang="en-US" sz="1700" b="1" dirty="0"/>
              <a:t>Andrej </a:t>
            </a:r>
            <a:r>
              <a:rPr lang="en-US" sz="1700" b="1" dirty="0" err="1"/>
              <a:t>Karpathy</a:t>
            </a:r>
            <a:r>
              <a:rPr lang="en-US" sz="1700" dirty="0"/>
              <a:t>: Technical insights and examples from his YouTube series.</a:t>
            </a:r>
          </a:p>
          <a:p>
            <a:r>
              <a:rPr lang="en-US" sz="1700" b="1" dirty="0"/>
              <a:t>Disclaimer:</a:t>
            </a:r>
            <a:r>
              <a:rPr lang="en-US" sz="1700" dirty="0"/>
              <a:t> These materials are used solely for </a:t>
            </a:r>
            <a:r>
              <a:rPr lang="en-US" sz="1700" b="1" dirty="0"/>
              <a:t>educational, non-commercial purposes</a:t>
            </a:r>
            <a:r>
              <a:rPr lang="en-US" sz="1700" dirty="0"/>
              <a:t>. While every effort has been made to attribute content correctly, any unintentional omissions are regretted. If you are a copyright holder and have concerns about specific usage, please notify me, and I will be happy to address them immediately.</a:t>
            </a:r>
          </a:p>
          <a:p>
            <a:endParaRPr lang="en-US" dirty="0"/>
          </a:p>
        </p:txBody>
      </p:sp>
    </p:spTree>
    <p:extLst>
      <p:ext uri="{BB962C8B-B14F-4D97-AF65-F5344CB8AC3E}">
        <p14:creationId xmlns:p14="http://schemas.microsoft.com/office/powerpoint/2010/main" val="741269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FB9DB-8889-AFEE-898C-71BCB8C8FC62}"/>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Neural Network training</a:t>
            </a:r>
          </a:p>
        </p:txBody>
      </p:sp>
      <p:pic>
        <p:nvPicPr>
          <p:cNvPr id="4" name="Content Placeholder 3">
            <a:extLst>
              <a:ext uri="{FF2B5EF4-FFF2-40B4-BE49-F238E27FC236}">
                <a16:creationId xmlns:a16="http://schemas.microsoft.com/office/drawing/2014/main" id="{230EC954-9CDA-71AD-4EB7-04A9BCE4D168}"/>
              </a:ext>
            </a:extLst>
          </p:cNvPr>
          <p:cNvPicPr>
            <a:picLocks noGrp="1" noChangeAspect="1"/>
          </p:cNvPicPr>
          <p:nvPr>
            <p:ph idx="1"/>
          </p:nvPr>
        </p:nvPicPr>
        <p:blipFill>
          <a:blip r:embed="rId2"/>
          <a:stretch>
            <a:fillRect/>
          </a:stretch>
        </p:blipFill>
        <p:spPr>
          <a:xfrm>
            <a:off x="1289050" y="1899444"/>
            <a:ext cx="9613900" cy="4203700"/>
          </a:xfrm>
          <a:prstGeom prst="rect">
            <a:avLst/>
          </a:prstGeom>
        </p:spPr>
      </p:pic>
    </p:spTree>
    <p:extLst>
      <p:ext uri="{BB962C8B-B14F-4D97-AF65-F5344CB8AC3E}">
        <p14:creationId xmlns:p14="http://schemas.microsoft.com/office/powerpoint/2010/main" val="3220413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5B86D-96D4-D58C-E339-AD421526766A}"/>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Inference</a:t>
            </a:r>
          </a:p>
        </p:txBody>
      </p:sp>
      <p:sp>
        <p:nvSpPr>
          <p:cNvPr id="3" name="Content Placeholder 2">
            <a:extLst>
              <a:ext uri="{FF2B5EF4-FFF2-40B4-BE49-F238E27FC236}">
                <a16:creationId xmlns:a16="http://schemas.microsoft.com/office/drawing/2014/main" id="{390650E7-B1FC-C348-C48D-9539AFCE3775}"/>
              </a:ext>
            </a:extLst>
          </p:cNvPr>
          <p:cNvSpPr>
            <a:spLocks noGrp="1"/>
          </p:cNvSpPr>
          <p:nvPr>
            <p:ph idx="1"/>
          </p:nvPr>
        </p:nvSpPr>
        <p:spPr/>
        <p:txBody>
          <a:bodyPr/>
          <a:lstStyle/>
          <a:p>
            <a:pPr>
              <a:spcAft>
                <a:spcPts val="0"/>
              </a:spcAft>
            </a:pPr>
            <a:endParaRPr lang="en-US" dirty="0"/>
          </a:p>
        </p:txBody>
      </p:sp>
      <p:pic>
        <p:nvPicPr>
          <p:cNvPr id="4" name="Picture 3">
            <a:extLst>
              <a:ext uri="{FF2B5EF4-FFF2-40B4-BE49-F238E27FC236}">
                <a16:creationId xmlns:a16="http://schemas.microsoft.com/office/drawing/2014/main" id="{20EF305F-9CCD-13E5-3E73-39A4996CBD1F}"/>
              </a:ext>
            </a:extLst>
          </p:cNvPr>
          <p:cNvPicPr>
            <a:picLocks noChangeAspect="1"/>
          </p:cNvPicPr>
          <p:nvPr/>
        </p:nvPicPr>
        <p:blipFill>
          <a:blip r:embed="rId2"/>
          <a:stretch>
            <a:fillRect/>
          </a:stretch>
        </p:blipFill>
        <p:spPr>
          <a:xfrm>
            <a:off x="838200" y="1825625"/>
            <a:ext cx="7772400" cy="4535704"/>
          </a:xfrm>
          <a:prstGeom prst="rect">
            <a:avLst/>
          </a:prstGeom>
        </p:spPr>
      </p:pic>
    </p:spTree>
    <p:extLst>
      <p:ext uri="{BB962C8B-B14F-4D97-AF65-F5344CB8AC3E}">
        <p14:creationId xmlns:p14="http://schemas.microsoft.com/office/powerpoint/2010/main" val="2969344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64CB-EDF9-615C-79DB-A8C7AE3569E0}"/>
              </a:ext>
            </a:extLst>
          </p:cNvPr>
          <p:cNvSpPr>
            <a:spLocks noGrp="1"/>
          </p:cNvSpPr>
          <p:nvPr>
            <p:ph type="title"/>
          </p:nvPr>
        </p:nvSpPr>
        <p:spPr>
          <a:xfrm>
            <a:off x="0" y="0"/>
            <a:ext cx="12192000" cy="731520"/>
          </a:xfrm>
          <a:solidFill>
            <a:srgbClr val="0A4FA2"/>
          </a:solidFill>
        </p:spPr>
        <p:txBody>
          <a:bodyPr>
            <a:normAutofit/>
          </a:bodyPr>
          <a:lstStyle/>
          <a:p>
            <a:pPr algn="ctr"/>
            <a:r>
              <a:rPr lang="en-US" sz="2800" b="1" dirty="0">
                <a:solidFill>
                  <a:srgbClr val="FFFFFF"/>
                </a:solidFill>
              </a:rPr>
              <a:t>BASED MODEL </a:t>
            </a:r>
            <a:r>
              <a:rPr lang="en-US" sz="2800" b="1" dirty="0">
                <a:solidFill>
                  <a:srgbClr val="FFFFFF"/>
                </a:solidFill>
                <a:sym typeface="Wingdings" pitchFamily="2" charset="2"/>
              </a:rPr>
              <a:t> </a:t>
            </a:r>
            <a:r>
              <a:rPr lang="en-US" sz="2800" b="1" dirty="0">
                <a:solidFill>
                  <a:srgbClr val="FFFFFF"/>
                </a:solidFill>
              </a:rPr>
              <a:t>POST-TRAINING </a:t>
            </a:r>
            <a:r>
              <a:rPr lang="en-US" sz="2800" b="1" dirty="0">
                <a:solidFill>
                  <a:srgbClr val="FFFFFF"/>
                </a:solidFill>
                <a:sym typeface="Wingdings" pitchFamily="2" charset="2"/>
              </a:rPr>
              <a:t> </a:t>
            </a:r>
            <a:r>
              <a:rPr lang="en-US" sz="2800" b="1" dirty="0">
                <a:solidFill>
                  <a:srgbClr val="FFFFFF"/>
                </a:solidFill>
              </a:rPr>
              <a:t>FINE TUNED LLM</a:t>
            </a:r>
          </a:p>
        </p:txBody>
      </p:sp>
      <p:pic>
        <p:nvPicPr>
          <p:cNvPr id="5" name="Content Placeholder 4">
            <a:extLst>
              <a:ext uri="{FF2B5EF4-FFF2-40B4-BE49-F238E27FC236}">
                <a16:creationId xmlns:a16="http://schemas.microsoft.com/office/drawing/2014/main" id="{5C297356-64DF-426E-FF79-60410644211B}"/>
              </a:ext>
            </a:extLst>
          </p:cNvPr>
          <p:cNvPicPr>
            <a:picLocks noGrp="1" noChangeAspect="1"/>
          </p:cNvPicPr>
          <p:nvPr>
            <p:ph idx="1"/>
          </p:nvPr>
        </p:nvPicPr>
        <p:blipFill>
          <a:blip r:embed="rId2"/>
          <a:stretch>
            <a:fillRect/>
          </a:stretch>
        </p:blipFill>
        <p:spPr>
          <a:xfrm>
            <a:off x="1002050" y="1825625"/>
            <a:ext cx="10187899" cy="4351338"/>
          </a:xfrm>
          <a:prstGeom prst="rect">
            <a:avLst/>
          </a:prstGeom>
        </p:spPr>
      </p:pic>
    </p:spTree>
    <p:extLst>
      <p:ext uri="{BB962C8B-B14F-4D97-AF65-F5344CB8AC3E}">
        <p14:creationId xmlns:p14="http://schemas.microsoft.com/office/powerpoint/2010/main" val="526283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1FB7D-FB40-F828-F9E8-133DCCB45871}"/>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SFT – Supervised Fine- Tuning</a:t>
            </a:r>
          </a:p>
        </p:txBody>
      </p:sp>
      <p:pic>
        <p:nvPicPr>
          <p:cNvPr id="4" name="Content Placeholder 3">
            <a:extLst>
              <a:ext uri="{FF2B5EF4-FFF2-40B4-BE49-F238E27FC236}">
                <a16:creationId xmlns:a16="http://schemas.microsoft.com/office/drawing/2014/main" id="{E67213ED-7F5D-389C-4ABA-15D8B3BD3C61}"/>
              </a:ext>
            </a:extLst>
          </p:cNvPr>
          <p:cNvPicPr>
            <a:picLocks noGrp="1" noChangeAspect="1"/>
          </p:cNvPicPr>
          <p:nvPr>
            <p:ph idx="1"/>
          </p:nvPr>
        </p:nvPicPr>
        <p:blipFill>
          <a:blip r:embed="rId3"/>
          <a:stretch>
            <a:fillRect/>
          </a:stretch>
        </p:blipFill>
        <p:spPr>
          <a:xfrm>
            <a:off x="3951817" y="1825625"/>
            <a:ext cx="4288366" cy="4351338"/>
          </a:xfrm>
          <a:prstGeom prst="rect">
            <a:avLst/>
          </a:prstGeom>
        </p:spPr>
      </p:pic>
    </p:spTree>
    <p:extLst>
      <p:ext uri="{BB962C8B-B14F-4D97-AF65-F5344CB8AC3E}">
        <p14:creationId xmlns:p14="http://schemas.microsoft.com/office/powerpoint/2010/main" val="1026288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AD890-1E00-2CA8-CED8-A99D8E48F867}"/>
              </a:ext>
            </a:extLst>
          </p:cNvPr>
          <p:cNvSpPr>
            <a:spLocks noGrp="1"/>
          </p:cNvSpPr>
          <p:nvPr>
            <p:ph type="title"/>
          </p:nvPr>
        </p:nvSpPr>
        <p:spPr>
          <a:xfrm>
            <a:off x="0" y="0"/>
            <a:ext cx="12192000" cy="731520"/>
          </a:xfrm>
          <a:solidFill>
            <a:srgbClr val="0A4FA2"/>
          </a:solidFill>
        </p:spPr>
        <p:txBody>
          <a:bodyPr/>
          <a:lstStyle/>
          <a:p>
            <a:pPr algn="ctr"/>
            <a:r>
              <a:rPr lang="en-US" sz="2800" b="1" dirty="0">
                <a:solidFill>
                  <a:srgbClr val="FFFFFF"/>
                </a:solidFill>
              </a:rPr>
              <a:t>Before SFT and After SFT (Qwen3-0.6B model) </a:t>
            </a:r>
          </a:p>
        </p:txBody>
      </p:sp>
      <p:sp>
        <p:nvSpPr>
          <p:cNvPr id="3" name="Rectangle 2"/>
          <p:cNvSpPr/>
          <p:nvPr/>
        </p:nvSpPr>
        <p:spPr>
          <a:xfrm>
            <a:off x="365760" y="1371600"/>
            <a:ext cx="4480560" cy="3200400"/>
          </a:xfrm>
          <a:prstGeom prst="rect">
            <a:avLst/>
          </a:prstGeom>
          <a:solidFill>
            <a:srgbClr val="F5F5F5"/>
          </a:solidFill>
          <a:ln>
            <a:solidFill>
              <a:srgbClr val="C8C8C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365760" y="1371600"/>
            <a:ext cx="2286000" cy="274320"/>
          </a:xfrm>
          <a:prstGeom prst="rect">
            <a:avLst/>
          </a:prstGeom>
          <a:noFill/>
        </p:spPr>
        <p:txBody>
          <a:bodyPr wrap="none">
            <a:spAutoFit/>
          </a:bodyPr>
          <a:lstStyle/>
          <a:p>
            <a:pPr>
              <a:defRPr sz="1600" b="1">
                <a:solidFill>
                  <a:srgbClr val="004680"/>
                </a:solidFill>
              </a:defRPr>
            </a:pPr>
            <a:r>
              <a:t>Before SFT</a:t>
            </a:r>
          </a:p>
        </p:txBody>
      </p:sp>
      <p:sp>
        <p:nvSpPr>
          <p:cNvPr id="5" name="TextBox 4"/>
          <p:cNvSpPr txBox="1"/>
          <p:nvPr/>
        </p:nvSpPr>
        <p:spPr>
          <a:xfrm>
            <a:off x="411480" y="1645920"/>
            <a:ext cx="4389120" cy="2834640"/>
          </a:xfrm>
          <a:prstGeom prst="rect">
            <a:avLst/>
          </a:prstGeom>
          <a:noFill/>
        </p:spPr>
        <p:txBody>
          <a:bodyPr wrap="square">
            <a:spAutoFit/>
          </a:bodyPr>
          <a:lstStyle/>
          <a:p>
            <a:pPr>
              <a:defRPr sz="1100">
                <a:latin typeface="Calibri"/>
              </a:defRPr>
            </a:pPr>
            <a:r>
              <a:t>=== Base Model (Before SFT) Output ===</a:t>
            </a:r>
          </a:p>
          <a:p>
            <a:pPr>
              <a:defRPr sz="1100">
                <a:latin typeface="Calibri"/>
              </a:defRPr>
            </a:pPr>
            <a:r>
              <a:t>&lt;|im_start|&gt;user</a:t>
            </a:r>
          </a:p>
          <a:p>
            <a:pPr>
              <a:defRPr sz="1100">
                <a:latin typeface="Calibri"/>
              </a:defRPr>
            </a:pPr>
            <a:r>
              <a:t>Give me an 1-sentence introduction of LLM.&lt;|im_end|&gt;</a:t>
            </a:r>
          </a:p>
          <a:p>
            <a:pPr>
              <a:defRPr sz="1100">
                <a:latin typeface="Calibri"/>
              </a:defRPr>
            </a:pPr>
            <a:r>
              <a:t>&lt;|im_start|&gt;assistant</a:t>
            </a:r>
          </a:p>
          <a:p>
            <a:pPr>
              <a:defRPr sz="1100">
                <a:latin typeface="Calibri"/>
              </a:defRPr>
            </a:pPr>
            <a:r>
              <a:t>&lt;think&gt;</a:t>
            </a:r>
          </a:p>
          <a:p>
            <a:pPr>
              <a:defRPr sz="1100">
                <a:latin typeface="Calibri"/>
              </a:defRPr>
            </a:pPr>
            <a:endParaRPr/>
          </a:p>
          <a:p>
            <a:pPr>
              <a:defRPr sz="1100">
                <a:latin typeface="Calibri"/>
              </a:defRPr>
            </a:pPr>
            <a:r>
              <a:t>&lt;/think&gt;</a:t>
            </a:r>
          </a:p>
          <a:p>
            <a:pPr>
              <a:defRPr sz="1100">
                <a:latin typeface="Calibri"/>
              </a:defRPr>
            </a:pPr>
            <a:endParaRPr/>
          </a:p>
          <a:p>
            <a:pPr>
              <a:defRPr sz="1100">
                <a:latin typeface="Calibri"/>
              </a:defRPr>
            </a:pPr>
            <a:r>
              <a:t>♔ ♔ ♔ ♔ ♔ ♔ ♔ ♔ ♔ ♔ ♔ ♔ ♔ ♔ ♔</a:t>
            </a:r>
          </a:p>
          <a:p>
            <a:pPr>
              <a:defRPr sz="1100">
                <a:latin typeface="Calibri"/>
              </a:defRPr>
            </a:pPr>
            <a:endParaRPr/>
          </a:p>
          <a:p>
            <a:pPr>
              <a:defRPr sz="1100">
                <a:latin typeface="Calibri"/>
              </a:defRPr>
            </a:pPr>
            <a:r>
              <a:t>Model Input 1:</a:t>
            </a:r>
          </a:p>
          <a:p>
            <a:pPr>
              <a:defRPr sz="1100">
                <a:latin typeface="Calibri"/>
              </a:defRPr>
            </a:pPr>
            <a:r>
              <a:t>Give me an 1-sentence introduction of LLM.</a:t>
            </a:r>
          </a:p>
          <a:p>
            <a:pPr>
              <a:defRPr sz="1100">
                <a:latin typeface="Calibri"/>
              </a:defRPr>
            </a:pPr>
            <a:r>
              <a:t>Model Output 1:</a:t>
            </a:r>
          </a:p>
          <a:p>
            <a:pPr>
              <a:defRPr sz="1100">
                <a:latin typeface="Calibri"/>
              </a:defRPr>
            </a:pPr>
            <a:r>
              <a:t>♔ ♔ ♔ ♔ ♔ ♔ ♔ ♔</a:t>
            </a:r>
          </a:p>
        </p:txBody>
      </p:sp>
      <p:sp>
        <p:nvSpPr>
          <p:cNvPr id="6" name="Rectangle 5"/>
          <p:cNvSpPr/>
          <p:nvPr/>
        </p:nvSpPr>
        <p:spPr>
          <a:xfrm>
            <a:off x="5029200" y="1371600"/>
            <a:ext cx="4480560" cy="3200400"/>
          </a:xfrm>
          <a:prstGeom prst="rect">
            <a:avLst/>
          </a:prstGeom>
          <a:solidFill>
            <a:srgbClr val="F5F5F5"/>
          </a:solidFill>
          <a:ln>
            <a:solidFill>
              <a:srgbClr val="C8C8C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5029200" y="1371600"/>
            <a:ext cx="2286000" cy="274320"/>
          </a:xfrm>
          <a:prstGeom prst="rect">
            <a:avLst/>
          </a:prstGeom>
          <a:noFill/>
        </p:spPr>
        <p:txBody>
          <a:bodyPr wrap="none">
            <a:spAutoFit/>
          </a:bodyPr>
          <a:lstStyle/>
          <a:p>
            <a:pPr>
              <a:defRPr sz="1600" b="1">
                <a:solidFill>
                  <a:srgbClr val="004680"/>
                </a:solidFill>
              </a:defRPr>
            </a:pPr>
            <a:r>
              <a:t>After SFT</a:t>
            </a:r>
          </a:p>
        </p:txBody>
      </p:sp>
      <p:sp>
        <p:nvSpPr>
          <p:cNvPr id="8" name="TextBox 7"/>
          <p:cNvSpPr txBox="1"/>
          <p:nvPr/>
        </p:nvSpPr>
        <p:spPr>
          <a:xfrm>
            <a:off x="5074920" y="1645920"/>
            <a:ext cx="4389120" cy="2834640"/>
          </a:xfrm>
          <a:prstGeom prst="rect">
            <a:avLst/>
          </a:prstGeom>
          <a:noFill/>
        </p:spPr>
        <p:txBody>
          <a:bodyPr wrap="square">
            <a:spAutoFit/>
          </a:bodyPr>
          <a:lstStyle/>
          <a:p>
            <a:pPr>
              <a:defRPr sz="1100">
                <a:latin typeface="Calibri"/>
              </a:defRPr>
            </a:pPr>
            <a:r>
              <a:t>=== Base Model (After SFT) Output ===</a:t>
            </a:r>
          </a:p>
          <a:p>
            <a:pPr>
              <a:defRPr sz="1100">
                <a:latin typeface="Calibri"/>
              </a:defRPr>
            </a:pPr>
            <a:r>
              <a:t>&lt;|im_start|&gt;user</a:t>
            </a:r>
          </a:p>
          <a:p>
            <a:pPr>
              <a:defRPr sz="1100">
                <a:latin typeface="Calibri"/>
              </a:defRPr>
            </a:pPr>
            <a:r>
              <a:t>Give me an 1-sentence introduction of LLM.&lt;|im_end|&gt;</a:t>
            </a:r>
          </a:p>
          <a:p>
            <a:pPr>
              <a:defRPr sz="1100">
                <a:latin typeface="Calibri"/>
              </a:defRPr>
            </a:pPr>
            <a:r>
              <a:t>&lt;|im_start|&gt;assistant</a:t>
            </a:r>
          </a:p>
          <a:p>
            <a:pPr>
              <a:defRPr sz="1100">
                <a:latin typeface="Calibri"/>
              </a:defRPr>
            </a:pPr>
            <a:r>
              <a:t>&lt;think&gt;</a:t>
            </a:r>
          </a:p>
          <a:p>
            <a:pPr>
              <a:defRPr sz="1100">
                <a:latin typeface="Calibri"/>
              </a:defRPr>
            </a:pPr>
            <a:endParaRPr/>
          </a:p>
          <a:p>
            <a:pPr>
              <a:defRPr sz="1100">
                <a:latin typeface="Calibri"/>
              </a:defRPr>
            </a:pPr>
            <a:r>
              <a:t>&lt;/think&gt;</a:t>
            </a:r>
          </a:p>
          <a:p>
            <a:pPr>
              <a:defRPr sz="1100">
                <a:latin typeface="Calibri"/>
              </a:defRPr>
            </a:pPr>
            <a:endParaRPr/>
          </a:p>
          <a:p>
            <a:pPr>
              <a:defRPr sz="1100">
                <a:latin typeface="Calibri"/>
              </a:defRPr>
            </a:pPr>
            <a:r>
              <a:t>LLM is a program that provides advanced legal knowledge and skills to professionals and individuals.</a:t>
            </a:r>
          </a:p>
          <a:p>
            <a:pPr>
              <a:defRPr sz="1100">
                <a:latin typeface="Calibri"/>
              </a:defRPr>
            </a:pPr>
            <a:endParaRPr/>
          </a:p>
          <a:p>
            <a:pPr>
              <a:defRPr sz="1100">
                <a:latin typeface="Calibri"/>
              </a:defRPr>
            </a:pPr>
            <a:r>
              <a:t>Model Input 1:</a:t>
            </a:r>
          </a:p>
          <a:p>
            <a:pPr>
              <a:defRPr sz="1100">
                <a:latin typeface="Calibri"/>
              </a:defRPr>
            </a:pPr>
            <a:r>
              <a:t>Give me an 1-sentence introduction of LLM.</a:t>
            </a:r>
          </a:p>
          <a:p>
            <a:pPr>
              <a:defRPr sz="1100">
                <a:latin typeface="Calibri"/>
              </a:defRPr>
            </a:pPr>
            <a:r>
              <a:t>Model Output 1:</a:t>
            </a:r>
          </a:p>
          <a:p>
            <a:pPr>
              <a:defRPr sz="1100">
                <a:latin typeface="Calibri"/>
              </a:defRPr>
            </a:pPr>
            <a:r>
              <a:t>LLM is a program that provides advanced legal knowledge and skills to professionals and individuals.</a:t>
            </a:r>
          </a:p>
        </p:txBody>
      </p:sp>
    </p:spTree>
    <p:extLst>
      <p:ext uri="{BB962C8B-B14F-4D97-AF65-F5344CB8AC3E}">
        <p14:creationId xmlns:p14="http://schemas.microsoft.com/office/powerpoint/2010/main" val="3494561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3739</TotalTime>
  <Words>2762</Words>
  <Application>Microsoft Macintosh PowerPoint</Application>
  <PresentationFormat>Widescreen</PresentationFormat>
  <Paragraphs>344</Paragraphs>
  <Slides>43</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Aptos</vt:lpstr>
      <vt:lpstr>Aptos Display</vt:lpstr>
      <vt:lpstr>Arial</vt:lpstr>
      <vt:lpstr>Wingdings</vt:lpstr>
      <vt:lpstr>Office Theme</vt:lpstr>
      <vt:lpstr>Large Language Model and Applications</vt:lpstr>
      <vt:lpstr>Transformers – Core architecture</vt:lpstr>
      <vt:lpstr>PRE-TRAINING</vt:lpstr>
      <vt:lpstr>Tiktokenizer</vt:lpstr>
      <vt:lpstr>Neural Network training</vt:lpstr>
      <vt:lpstr>Inference</vt:lpstr>
      <vt:lpstr>BASED MODEL  POST-TRAINING  FINE TUNED LLM</vt:lpstr>
      <vt:lpstr>SFT – Supervised Fine- Tuning</vt:lpstr>
      <vt:lpstr>Before SFT and After SFT (Qwen3-0.6B model) </vt:lpstr>
      <vt:lpstr>SFT Model  Preference Tuning  DPO – Direct Preference Optimization</vt:lpstr>
      <vt:lpstr>SFT Model  Preference Tuning  RLHF Reinforcement Learning from Human Feedback</vt:lpstr>
      <vt:lpstr>Reward Model</vt:lpstr>
      <vt:lpstr>Reward Model</vt:lpstr>
      <vt:lpstr>Reinforcement Learning</vt:lpstr>
      <vt:lpstr>Policy Training</vt:lpstr>
      <vt:lpstr>Fine Tuned Model   Reasoning Model</vt:lpstr>
      <vt:lpstr>RAG</vt:lpstr>
      <vt:lpstr>Chunking Strategies in LLM Applications</vt:lpstr>
      <vt:lpstr>Fixed size &amp; Content aware Chunking</vt:lpstr>
      <vt:lpstr>Recursive &amp; Structure based &amp; Semantic Chunking</vt:lpstr>
      <vt:lpstr>Contextual Chunking with LLMs</vt:lpstr>
      <vt:lpstr>Retrieval – simple vector search</vt:lpstr>
      <vt:lpstr>Improve Retrieval - Query Expansion</vt:lpstr>
      <vt:lpstr>Cross-encoder re-ranking</vt:lpstr>
      <vt:lpstr>Cross-Encoder in Re-ranking</vt:lpstr>
      <vt:lpstr>Embedding Adaptors </vt:lpstr>
      <vt:lpstr>Vector Search</vt:lpstr>
      <vt:lpstr>Approximate nearest neighbours - HNSW</vt:lpstr>
      <vt:lpstr>Sparse Search vs Dense Search</vt:lpstr>
      <vt:lpstr>Sparse Search or Lexical Search</vt:lpstr>
      <vt:lpstr>Hybrid Search</vt:lpstr>
      <vt:lpstr>Agent Basics</vt:lpstr>
      <vt:lpstr>Agent and Agent Loop Flow</vt:lpstr>
      <vt:lpstr>Structured Output </vt:lpstr>
      <vt:lpstr>Tool calling</vt:lpstr>
      <vt:lpstr>LLMs as Operating Systems: Agent Memory ( MemGPT )</vt:lpstr>
      <vt:lpstr>Breaking down the context window core memory allows the MemGPT agent to learn over time</vt:lpstr>
      <vt:lpstr>Breaking down the context window</vt:lpstr>
      <vt:lpstr>MCP – Model Context Protocol</vt:lpstr>
      <vt:lpstr>MCP</vt:lpstr>
      <vt:lpstr>A2A : Agent2Agent Protocol</vt:lpstr>
      <vt:lpstr>RAG</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Chaurasia Vikas (chaurvik)</dc:creator>
  <cp:lastModifiedBy>Chaurasia Vikas (chaurvik)</cp:lastModifiedBy>
  <cp:revision>15</cp:revision>
  <dcterms:created xsi:type="dcterms:W3CDTF">2025-08-06T12:19:13Z</dcterms:created>
  <dcterms:modified xsi:type="dcterms:W3CDTF">2025-12-13T23:51:17Z</dcterms:modified>
</cp:coreProperties>
</file>